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83"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
      <p:font typeface="Merriweather" panose="00000500000000000000" pitchFamily="2"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meTcK5rVqLeFLIXM0WJthkiWw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F1383-2533-44CB-A4F3-1CE6AC03AAFE}">
  <a:tblStyle styleId="{A22F1383-2533-44CB-A4F3-1CE6AC03AAF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8506ED3-B83B-421C-B12A-C8175F160212}"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D5944F8-3AEF-4E36-B221-520EB2BC658F}"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4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2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1" name="Google Shape;4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16" name="Google Shape;5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ATOM general workflow starts with a compound library where public data are collected, curated and saved as machine learning model ready data.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Next, machine learning models are created for predicting molecular properties using AMPL software pipeline.</a:t>
            </a:r>
            <a:endParaRPr/>
          </a:p>
        </p:txBody>
      </p:sp>
      <p:sp>
        <p:nvSpPr>
          <p:cNvPr id="530" name="Google Shape;53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0" algn="l" rtl="0">
              <a:lnSpc>
                <a:spcPct val="120000"/>
              </a:lnSpc>
              <a:spcBef>
                <a:spcPts val="750"/>
              </a:spcBef>
              <a:spcAft>
                <a:spcPts val="1200"/>
              </a:spcAft>
              <a:buSzPts val="1100"/>
              <a:buNone/>
            </a:pPr>
            <a:endParaRPr/>
          </a:p>
        </p:txBody>
      </p:sp>
      <p:sp>
        <p:nvSpPr>
          <p:cNvPr id="625" name="Google Shape;6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2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3" name="Google Shape;6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2" name="Google Shape;6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3" name="Google Shape;6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Gartanin is a compound found in mangosteen, a popular tropical fruit, that has various pharmacological activities including anticancer, anti-inflammation, and antioxidation</a:t>
            </a:r>
            <a:endParaRPr/>
          </a:p>
          <a:p>
            <a:pPr marL="0" lvl="0" indent="0" algn="l" rtl="0">
              <a:lnSpc>
                <a:spcPct val="115000"/>
              </a:lnSpc>
              <a:spcBef>
                <a:spcPts val="1200"/>
              </a:spcBef>
              <a:spcAft>
                <a:spcPts val="1200"/>
              </a:spcAft>
              <a:buClr>
                <a:schemeClr val="dk1"/>
              </a:buClr>
              <a:buSzPts val="1100"/>
              <a:buFont typeface="Arial"/>
              <a:buNone/>
            </a:pPr>
            <a:r>
              <a:rPr lang="en"/>
              <a:t>CEP is extracted from the roots of Stephania cepharantha Hayata (Menispermaceae) and has a range of therapeutic potential including known antitumor activity, antitumor invasion and pro-apoptotic action in many cancer cells. </a:t>
            </a:r>
            <a:endParaRPr/>
          </a:p>
        </p:txBody>
      </p:sp>
      <p:sp>
        <p:nvSpPr>
          <p:cNvPr id="705" name="Google Shape;7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750"/>
              </a:spcBef>
              <a:spcAft>
                <a:spcPts val="1200"/>
              </a:spcAft>
              <a:buSzPts val="1100"/>
              <a:buNone/>
            </a:pPr>
            <a:endParaRPr/>
          </a:p>
        </p:txBody>
      </p:sp>
      <p:sp>
        <p:nvSpPr>
          <p:cNvPr id="724" name="Google Shape;7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750"/>
              </a:spcBef>
              <a:spcAft>
                <a:spcPts val="1200"/>
              </a:spcAft>
              <a:buSzPts val="1100"/>
              <a:buNone/>
            </a:pPr>
            <a:endParaRPr sz="1400">
              <a:solidFill>
                <a:srgbClr val="FF0000"/>
              </a:solidFill>
              <a:latin typeface="Montserrat"/>
              <a:ea typeface="Montserrat"/>
              <a:cs typeface="Montserrat"/>
              <a:sym typeface="Montserrat"/>
            </a:endParaRPr>
          </a:p>
        </p:txBody>
      </p:sp>
      <p:sp>
        <p:nvSpPr>
          <p:cNvPr id="736" name="Google Shape;7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0" algn="l" rtl="0">
              <a:lnSpc>
                <a:spcPct val="120000"/>
              </a:lnSpc>
              <a:spcBef>
                <a:spcPts val="750"/>
              </a:spcBef>
              <a:spcAft>
                <a:spcPts val="0"/>
              </a:spcAft>
              <a:buSzPts val="1100"/>
              <a:buNone/>
            </a:pPr>
            <a:endParaRPr sz="1400">
              <a:solidFill>
                <a:srgbClr val="595959"/>
              </a:solidFill>
              <a:latin typeface="Montserrat"/>
              <a:ea typeface="Montserrat"/>
              <a:cs typeface="Montserrat"/>
              <a:sym typeface="Montserrat"/>
            </a:endParaRPr>
          </a:p>
          <a:p>
            <a:pPr marL="0" lvl="0" indent="0" algn="l" rtl="0">
              <a:lnSpc>
                <a:spcPct val="120000"/>
              </a:lnSpc>
              <a:spcBef>
                <a:spcPts val="1200"/>
              </a:spcBef>
              <a:spcAft>
                <a:spcPts val="1200"/>
              </a:spcAft>
              <a:buSzPts val="1100"/>
              <a:buNone/>
            </a:pPr>
            <a:endParaRPr sz="1400">
              <a:solidFill>
                <a:srgbClr val="FF0000"/>
              </a:solidFill>
              <a:latin typeface="Montserrat"/>
              <a:ea typeface="Montserrat"/>
              <a:cs typeface="Montserrat"/>
              <a:sym typeface="Montserrat"/>
            </a:endParaRPr>
          </a:p>
        </p:txBody>
      </p:sp>
      <p:sp>
        <p:nvSpPr>
          <p:cNvPr id="745" name="Google Shape;74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750"/>
              </a:spcBef>
              <a:spcAft>
                <a:spcPts val="1200"/>
              </a:spcAft>
              <a:buSzPts val="1100"/>
              <a:buNone/>
            </a:pPr>
            <a:endParaRPr sz="1400">
              <a:solidFill>
                <a:srgbClr val="FF0000"/>
              </a:solidFill>
              <a:latin typeface="Montserrat"/>
              <a:ea typeface="Montserrat"/>
              <a:cs typeface="Montserrat"/>
              <a:sym typeface="Montserrat"/>
            </a:endParaRPr>
          </a:p>
        </p:txBody>
      </p:sp>
      <p:sp>
        <p:nvSpPr>
          <p:cNvPr id="761" name="Google Shape;76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3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6" name="Google Shape;7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0" name="Google Shape;83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CYP Results on Pretrained Model Parameters from MoDaC  (Prediction Using AMPL 1.4.1)</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846" name="Google Shape;84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2" name="Google Shape;86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6" name="Google Shape;88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06: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10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0" name="Google Shape;94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Loss plot bayesian x - trials 50 , y - loss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5" name="Google Shape;95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973" name="Google Shape;97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5" name="Google Shape;98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995" name="Google Shape;99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003" name="Google Shape;100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018" name="Google Shape;101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10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107: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2" name="Google Shape;103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p>
        </p:txBody>
      </p:sp>
      <p:sp>
        <p:nvSpPr>
          <p:cNvPr id="1039" name="Google Shape;103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6" name="Google Shape;104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36c17079f7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3" name="Google Shape;1053;g136c17079f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09: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0" name="Google Shape;1060;p10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10: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p1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0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10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bg>
      <p:bgPr>
        <a:solidFill>
          <a:srgbClr val="000000"/>
        </a:solidFill>
        <a:effectLst/>
      </p:bgPr>
    </p:bg>
    <p:spTree>
      <p:nvGrpSpPr>
        <p:cNvPr id="1" name="Shape 11"/>
        <p:cNvGrpSpPr/>
        <p:nvPr/>
      </p:nvGrpSpPr>
      <p:grpSpPr>
        <a:xfrm>
          <a:off x="0" y="0"/>
          <a:ext cx="0" cy="0"/>
          <a:chOff x="0" y="0"/>
          <a:chExt cx="0" cy="0"/>
        </a:xfrm>
      </p:grpSpPr>
      <p:sp>
        <p:nvSpPr>
          <p:cNvPr id="12" name="Google Shape;12;p73"/>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3" name="Google Shape;13;p73"/>
          <p:cNvPicPr preferRelativeResize="0"/>
          <p:nvPr/>
        </p:nvPicPr>
        <p:blipFill rotWithShape="1">
          <a:blip r:embed="rId2">
            <a:alphaModFix/>
          </a:blip>
          <a:srcRect/>
          <a:stretch/>
        </p:blipFill>
        <p:spPr>
          <a:xfrm>
            <a:off x="1828800" y="1411599"/>
            <a:ext cx="5486396" cy="1482576"/>
          </a:xfrm>
          <a:prstGeom prst="rect">
            <a:avLst/>
          </a:prstGeom>
          <a:noFill/>
          <a:ln>
            <a:noFill/>
          </a:ln>
        </p:spPr>
      </p:pic>
      <p:sp>
        <p:nvSpPr>
          <p:cNvPr id="14" name="Google Shape;14;p73"/>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694790"/>
        </a:solidFill>
        <a:effectLst/>
      </p:bgPr>
    </p:bg>
    <p:spTree>
      <p:nvGrpSpPr>
        <p:cNvPr id="1" name="Shape 59"/>
        <p:cNvGrpSpPr/>
        <p:nvPr/>
      </p:nvGrpSpPr>
      <p:grpSpPr>
        <a:xfrm>
          <a:off x="0" y="0"/>
          <a:ext cx="0" cy="0"/>
          <a:chOff x="0" y="0"/>
          <a:chExt cx="0" cy="0"/>
        </a:xfrm>
      </p:grpSpPr>
      <p:pic>
        <p:nvPicPr>
          <p:cNvPr id="60" name="Google Shape;60;p8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 name="Google Shape;61;p8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2" name="Google Shape;62;p81"/>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pic>
        <p:nvPicPr>
          <p:cNvPr id="63" name="Google Shape;63;p81"/>
          <p:cNvPicPr preferRelativeResize="0"/>
          <p:nvPr/>
        </p:nvPicPr>
        <p:blipFill rotWithShape="1">
          <a:blip r:embed="rId3">
            <a:alphaModFix/>
          </a:blip>
          <a:srcRect/>
          <a:stretch/>
        </p:blipFill>
        <p:spPr>
          <a:xfrm>
            <a:off x="342900" y="4793619"/>
            <a:ext cx="953919" cy="221130"/>
          </a:xfrm>
          <a:prstGeom prst="rect">
            <a:avLst/>
          </a:prstGeom>
          <a:noFill/>
          <a:ln>
            <a:noFill/>
          </a:ln>
        </p:spPr>
      </p:pic>
      <p:sp>
        <p:nvSpPr>
          <p:cNvPr id="64" name="Google Shape;64;p81"/>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81"/>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rgbClr val="333C4F"/>
        </a:solidFill>
        <a:effectLst/>
      </p:bgPr>
    </p:bg>
    <p:spTree>
      <p:nvGrpSpPr>
        <p:cNvPr id="1" name="Shape 66"/>
        <p:cNvGrpSpPr/>
        <p:nvPr/>
      </p:nvGrpSpPr>
      <p:grpSpPr>
        <a:xfrm>
          <a:off x="0" y="0"/>
          <a:ext cx="0" cy="0"/>
          <a:chOff x="0" y="0"/>
          <a:chExt cx="0" cy="0"/>
        </a:xfrm>
      </p:grpSpPr>
      <p:pic>
        <p:nvPicPr>
          <p:cNvPr id="67" name="Google Shape;67;p8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8" name="Google Shape;68;p8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9" name="Google Shape;69;p82"/>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sp>
        <p:nvSpPr>
          <p:cNvPr id="70" name="Google Shape;70;p82"/>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82"/>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72" name="Google Shape;72;p82"/>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rgbClr val="FFC519"/>
        </a:solidFill>
        <a:effectLst/>
      </p:bgPr>
    </p:bg>
    <p:spTree>
      <p:nvGrpSpPr>
        <p:cNvPr id="1" name="Shape 73"/>
        <p:cNvGrpSpPr/>
        <p:nvPr/>
      </p:nvGrpSpPr>
      <p:grpSpPr>
        <a:xfrm>
          <a:off x="0" y="0"/>
          <a:ext cx="0" cy="0"/>
          <a:chOff x="0" y="0"/>
          <a:chExt cx="0" cy="0"/>
        </a:xfrm>
      </p:grpSpPr>
      <p:pic>
        <p:nvPicPr>
          <p:cNvPr id="74" name="Google Shape;74;p8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5" name="Google Shape;75;p8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6" name="Google Shape;76;p83"/>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sp>
        <p:nvSpPr>
          <p:cNvPr id="77" name="Google Shape;77;p83"/>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83"/>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79" name="Google Shape;79;p83"/>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00000"/>
        </a:solidFill>
        <a:effectLst/>
      </p:bgPr>
    </p:bg>
    <p:spTree>
      <p:nvGrpSpPr>
        <p:cNvPr id="1" name="Shape 80"/>
        <p:cNvGrpSpPr/>
        <p:nvPr/>
      </p:nvGrpSpPr>
      <p:grpSpPr>
        <a:xfrm>
          <a:off x="0" y="0"/>
          <a:ext cx="0" cy="0"/>
          <a:chOff x="0" y="0"/>
          <a:chExt cx="0" cy="0"/>
        </a:xfrm>
      </p:grpSpPr>
      <p:sp>
        <p:nvSpPr>
          <p:cNvPr id="81" name="Google Shape;81;p8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2" name="Google Shape;82;p8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4" name="Google Shape;84;p84"/>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sp>
        <p:nvSpPr>
          <p:cNvPr id="85" name="Google Shape;85;p84"/>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84"/>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87" name="Google Shape;87;p84"/>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rgbClr val="EAE8E6"/>
        </a:solidFill>
        <a:effectLst/>
      </p:bgPr>
    </p:bg>
    <p:spTree>
      <p:nvGrpSpPr>
        <p:cNvPr id="1" name="Shape 88"/>
        <p:cNvGrpSpPr/>
        <p:nvPr/>
      </p:nvGrpSpPr>
      <p:grpSpPr>
        <a:xfrm>
          <a:off x="0" y="0"/>
          <a:ext cx="0" cy="0"/>
          <a:chOff x="0" y="0"/>
          <a:chExt cx="0" cy="0"/>
        </a:xfrm>
      </p:grpSpPr>
      <p:pic>
        <p:nvPicPr>
          <p:cNvPr id="89" name="Google Shape;89;p8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0" name="Google Shape;90;p8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1" name="Google Shape;91;p85"/>
          <p:cNvCxnSpPr/>
          <p:nvPr/>
        </p:nvCxnSpPr>
        <p:spPr>
          <a:xfrm>
            <a:off x="342900" y="4682888"/>
            <a:ext cx="8401200" cy="0"/>
          </a:xfrm>
          <a:prstGeom prst="straightConnector1">
            <a:avLst/>
          </a:prstGeom>
          <a:noFill/>
          <a:ln w="9525" cap="flat" cmpd="sng">
            <a:solidFill>
              <a:schemeClr val="dk1"/>
            </a:solidFill>
            <a:prstDash val="solid"/>
            <a:miter lim="800000"/>
            <a:headEnd type="none" w="sm" len="sm"/>
            <a:tailEnd type="none" w="sm" len="sm"/>
          </a:ln>
        </p:spPr>
      </p:cxnSp>
      <p:pic>
        <p:nvPicPr>
          <p:cNvPr id="92" name="Google Shape;92;p85"/>
          <p:cNvPicPr preferRelativeResize="0"/>
          <p:nvPr/>
        </p:nvPicPr>
        <p:blipFill rotWithShape="1">
          <a:blip r:embed="rId3">
            <a:alphaModFix/>
          </a:blip>
          <a:srcRect/>
          <a:stretch/>
        </p:blipFill>
        <p:spPr>
          <a:xfrm>
            <a:off x="342900" y="4793619"/>
            <a:ext cx="953919" cy="221130"/>
          </a:xfrm>
          <a:prstGeom prst="rect">
            <a:avLst/>
          </a:prstGeom>
          <a:noFill/>
          <a:ln>
            <a:noFill/>
          </a:ln>
        </p:spPr>
      </p:pic>
      <p:sp>
        <p:nvSpPr>
          <p:cNvPr id="93" name="Google Shape;93;p85"/>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3800"/>
              <a:buFont typeface="Arial"/>
              <a:buNone/>
              <a:defRPr sz="38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85"/>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1700"/>
              <a:buNone/>
              <a:defRPr sz="17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bg>
      <p:bgPr>
        <a:solidFill>
          <a:schemeClr val="accent5"/>
        </a:solidFill>
        <a:effectLst/>
      </p:bgPr>
    </p:bg>
    <p:spTree>
      <p:nvGrpSpPr>
        <p:cNvPr id="1" name="Shape 95"/>
        <p:cNvGrpSpPr/>
        <p:nvPr/>
      </p:nvGrpSpPr>
      <p:grpSpPr>
        <a:xfrm>
          <a:off x="0" y="0"/>
          <a:ext cx="0" cy="0"/>
          <a:chOff x="0" y="0"/>
          <a:chExt cx="0" cy="0"/>
        </a:xfrm>
      </p:grpSpPr>
      <p:pic>
        <p:nvPicPr>
          <p:cNvPr id="96" name="Google Shape;96;p8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7" name="Google Shape;97;p8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8" name="Google Shape;98;p86"/>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sp>
        <p:nvSpPr>
          <p:cNvPr id="99" name="Google Shape;99;p86"/>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86"/>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01" name="Google Shape;101;p86"/>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02"/>
        <p:cNvGrpSpPr/>
        <p:nvPr/>
      </p:nvGrpSpPr>
      <p:grpSpPr>
        <a:xfrm>
          <a:off x="0" y="0"/>
          <a:ext cx="0" cy="0"/>
          <a:chOff x="0" y="0"/>
          <a:chExt cx="0" cy="0"/>
        </a:xfrm>
      </p:grpSpPr>
      <p:sp>
        <p:nvSpPr>
          <p:cNvPr id="103" name="Google Shape;103;p87"/>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87"/>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8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87"/>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07" name="Google Shape;107;p87"/>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08" name="Google Shape;108;p87"/>
          <p:cNvSpPr txBox="1">
            <a:spLocks noGrp="1"/>
          </p:cNvSpPr>
          <p:nvPr>
            <p:ph type="body" idx="2"/>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09" name="Google Shape;109;p87"/>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10" name="Google Shape;110;p87"/>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11"/>
        <p:cNvGrpSpPr/>
        <p:nvPr/>
      </p:nvGrpSpPr>
      <p:grpSpPr>
        <a:xfrm>
          <a:off x="0" y="0"/>
          <a:ext cx="0" cy="0"/>
          <a:chOff x="0" y="0"/>
          <a:chExt cx="0" cy="0"/>
        </a:xfrm>
      </p:grpSpPr>
      <p:sp>
        <p:nvSpPr>
          <p:cNvPr id="112" name="Google Shape;112;p88"/>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8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14" name="Google Shape;114;p88"/>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15" name="Google Shape;115;p88"/>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16" name="Google Shape;116;p88"/>
          <p:cNvSpPr txBox="1">
            <a:spLocks noGrp="1"/>
          </p:cNvSpPr>
          <p:nvPr>
            <p:ph type="body" idx="1"/>
          </p:nvPr>
        </p:nvSpPr>
        <p:spPr>
          <a:xfrm>
            <a:off x="629841" y="923433"/>
            <a:ext cx="7885500" cy="317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7" name="Google Shape;117;p88"/>
          <p:cNvSpPr txBox="1">
            <a:spLocks noGrp="1"/>
          </p:cNvSpPr>
          <p:nvPr>
            <p:ph type="body" idx="2"/>
          </p:nvPr>
        </p:nvSpPr>
        <p:spPr>
          <a:xfrm>
            <a:off x="629841" y="1286639"/>
            <a:ext cx="78855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8" name="Google Shape;118;p88"/>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19" name="Google Shape;119;p88"/>
          <p:cNvSpPr txBox="1">
            <a:spLocks noGrp="1"/>
          </p:cNvSpPr>
          <p:nvPr>
            <p:ph type="body" idx="3"/>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88"/>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21"/>
        <p:cNvGrpSpPr/>
        <p:nvPr/>
      </p:nvGrpSpPr>
      <p:grpSpPr>
        <a:xfrm>
          <a:off x="0" y="0"/>
          <a:ext cx="0" cy="0"/>
          <a:chOff x="0" y="0"/>
          <a:chExt cx="0" cy="0"/>
        </a:xfrm>
      </p:grpSpPr>
      <p:sp>
        <p:nvSpPr>
          <p:cNvPr id="122" name="Google Shape;122;p89"/>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8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4" name="Google Shape;124;p89"/>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25" name="Google Shape;125;p89"/>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26" name="Google Shape;126;p89"/>
          <p:cNvSpPr txBox="1">
            <a:spLocks noGrp="1"/>
          </p:cNvSpPr>
          <p:nvPr>
            <p:ph type="body" idx="1"/>
          </p:nvPr>
        </p:nvSpPr>
        <p:spPr>
          <a:xfrm>
            <a:off x="628650" y="923433"/>
            <a:ext cx="3886200" cy="3631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89"/>
          <p:cNvSpPr txBox="1">
            <a:spLocks noGrp="1"/>
          </p:cNvSpPr>
          <p:nvPr>
            <p:ph type="body" idx="2"/>
          </p:nvPr>
        </p:nvSpPr>
        <p:spPr>
          <a:xfrm>
            <a:off x="4629150" y="923433"/>
            <a:ext cx="3886200" cy="3631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89"/>
          <p:cNvSpPr txBox="1">
            <a:spLocks noGrp="1"/>
          </p:cNvSpPr>
          <p:nvPr>
            <p:ph type="body" idx="3"/>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29" name="Google Shape;129;p89"/>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30" name="Google Shape;130;p89"/>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31"/>
        <p:cNvGrpSpPr/>
        <p:nvPr/>
      </p:nvGrpSpPr>
      <p:grpSpPr>
        <a:xfrm>
          <a:off x="0" y="0"/>
          <a:ext cx="0" cy="0"/>
          <a:chOff x="0" y="0"/>
          <a:chExt cx="0" cy="0"/>
        </a:xfrm>
      </p:grpSpPr>
      <p:sp>
        <p:nvSpPr>
          <p:cNvPr id="132" name="Google Shape;132;p90"/>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p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34" name="Google Shape;134;p90"/>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35" name="Google Shape;135;p90"/>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36" name="Google Shape;136;p90"/>
          <p:cNvSpPr txBox="1">
            <a:spLocks noGrp="1"/>
          </p:cNvSpPr>
          <p:nvPr>
            <p:ph type="body" idx="1"/>
          </p:nvPr>
        </p:nvSpPr>
        <p:spPr>
          <a:xfrm>
            <a:off x="629841" y="923433"/>
            <a:ext cx="3868500" cy="317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37" name="Google Shape;137;p90"/>
          <p:cNvSpPr txBox="1">
            <a:spLocks noGrp="1"/>
          </p:cNvSpPr>
          <p:nvPr>
            <p:ph type="body" idx="2"/>
          </p:nvPr>
        </p:nvSpPr>
        <p:spPr>
          <a:xfrm>
            <a:off x="629841" y="1286639"/>
            <a:ext cx="38685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90"/>
          <p:cNvSpPr txBox="1">
            <a:spLocks noGrp="1"/>
          </p:cNvSpPr>
          <p:nvPr>
            <p:ph type="body" idx="3"/>
          </p:nvPr>
        </p:nvSpPr>
        <p:spPr>
          <a:xfrm>
            <a:off x="4629150" y="923433"/>
            <a:ext cx="3887400" cy="317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39" name="Google Shape;139;p90"/>
          <p:cNvSpPr txBox="1">
            <a:spLocks noGrp="1"/>
          </p:cNvSpPr>
          <p:nvPr>
            <p:ph type="body" idx="4"/>
          </p:nvPr>
        </p:nvSpPr>
        <p:spPr>
          <a:xfrm>
            <a:off x="4629150" y="1286639"/>
            <a:ext cx="38874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90"/>
          <p:cNvSpPr txBox="1">
            <a:spLocks noGrp="1"/>
          </p:cNvSpPr>
          <p:nvPr>
            <p:ph type="body" idx="5"/>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41" name="Google Shape;141;p90"/>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42" name="Google Shape;142;p90"/>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5"/>
        <p:cNvGrpSpPr/>
        <p:nvPr/>
      </p:nvGrpSpPr>
      <p:grpSpPr>
        <a:xfrm>
          <a:off x="0" y="0"/>
          <a:ext cx="0" cy="0"/>
          <a:chOff x="0" y="0"/>
          <a:chExt cx="0" cy="0"/>
        </a:xfrm>
      </p:grpSpPr>
      <p:sp>
        <p:nvSpPr>
          <p:cNvPr id="16" name="Google Shape;16;p58"/>
          <p:cNvSpPr txBox="1">
            <a:spLocks noGrp="1"/>
          </p:cNvSpPr>
          <p:nvPr>
            <p:ph type="title"/>
          </p:nvPr>
        </p:nvSpPr>
        <p:spPr>
          <a:xfrm>
            <a:off x="628650" y="388267"/>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58"/>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 name="Google Shape;18;p5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 name="Google Shape;19;p58"/>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0" name="Google Shape;20;p58"/>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1" name="Google Shape;21;p58"/>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2" name="Google Shape;22;p58"/>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Section Header" type="secHead">
  <p:cSld name="SECTION_HEADER">
    <p:spTree>
      <p:nvGrpSpPr>
        <p:cNvPr id="1" name="Shape 143"/>
        <p:cNvGrpSpPr/>
        <p:nvPr/>
      </p:nvGrpSpPr>
      <p:grpSpPr>
        <a:xfrm>
          <a:off x="0" y="0"/>
          <a:ext cx="0" cy="0"/>
          <a:chOff x="0" y="0"/>
          <a:chExt cx="0" cy="0"/>
        </a:xfrm>
      </p:grpSpPr>
      <p:sp>
        <p:nvSpPr>
          <p:cNvPr id="144" name="Google Shape;144;p91"/>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800"/>
              <a:buFont typeface="Arial"/>
              <a:buNone/>
              <a:defRPr sz="38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91"/>
          <p:cNvSpPr txBox="1">
            <a:spLocks noGrp="1"/>
          </p:cNvSpPr>
          <p:nvPr>
            <p:ph type="body" idx="1"/>
          </p:nvPr>
        </p:nvSpPr>
        <p:spPr>
          <a:xfrm>
            <a:off x="623888" y="3442098"/>
            <a:ext cx="7886700" cy="304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rgbClr val="949494"/>
              </a:buClr>
              <a:buSzPts val="1500"/>
              <a:buNone/>
              <a:defRPr sz="1500">
                <a:solidFill>
                  <a:srgbClr val="949494"/>
                </a:solidFill>
              </a:defRPr>
            </a:lvl2pPr>
            <a:lvl3pPr marL="1371600" lvl="2" indent="-228600" algn="l">
              <a:lnSpc>
                <a:spcPct val="90000"/>
              </a:lnSpc>
              <a:spcBef>
                <a:spcPts val="400"/>
              </a:spcBef>
              <a:spcAft>
                <a:spcPts val="0"/>
              </a:spcAft>
              <a:buClr>
                <a:srgbClr val="949494"/>
              </a:buClr>
              <a:buSzPts val="1400"/>
              <a:buNone/>
              <a:defRPr sz="1400">
                <a:solidFill>
                  <a:srgbClr val="949494"/>
                </a:solidFill>
              </a:defRPr>
            </a:lvl3pPr>
            <a:lvl4pPr marL="1828800" lvl="3" indent="-228600" algn="l">
              <a:lnSpc>
                <a:spcPct val="90000"/>
              </a:lnSpc>
              <a:spcBef>
                <a:spcPts val="400"/>
              </a:spcBef>
              <a:spcAft>
                <a:spcPts val="0"/>
              </a:spcAft>
              <a:buClr>
                <a:srgbClr val="949494"/>
              </a:buClr>
              <a:buSzPts val="1200"/>
              <a:buNone/>
              <a:defRPr sz="1200">
                <a:solidFill>
                  <a:srgbClr val="949494"/>
                </a:solidFill>
              </a:defRPr>
            </a:lvl4pPr>
            <a:lvl5pPr marL="2286000" lvl="4" indent="-228600" algn="l">
              <a:lnSpc>
                <a:spcPct val="90000"/>
              </a:lnSpc>
              <a:spcBef>
                <a:spcPts val="400"/>
              </a:spcBef>
              <a:spcAft>
                <a:spcPts val="0"/>
              </a:spcAft>
              <a:buClr>
                <a:srgbClr val="949494"/>
              </a:buClr>
              <a:buSzPts val="1200"/>
              <a:buNone/>
              <a:defRPr sz="1200">
                <a:solidFill>
                  <a:srgbClr val="949494"/>
                </a:solidFill>
              </a:defRPr>
            </a:lvl5pPr>
            <a:lvl6pPr marL="2743200" lvl="5" indent="-228600" algn="l">
              <a:lnSpc>
                <a:spcPct val="90000"/>
              </a:lnSpc>
              <a:spcBef>
                <a:spcPts val="400"/>
              </a:spcBef>
              <a:spcAft>
                <a:spcPts val="0"/>
              </a:spcAft>
              <a:buClr>
                <a:srgbClr val="949494"/>
              </a:buClr>
              <a:buSzPts val="1200"/>
              <a:buNone/>
              <a:defRPr sz="1200">
                <a:solidFill>
                  <a:srgbClr val="949494"/>
                </a:solidFill>
              </a:defRPr>
            </a:lvl6pPr>
            <a:lvl7pPr marL="3200400" lvl="6" indent="-228600" algn="l">
              <a:lnSpc>
                <a:spcPct val="90000"/>
              </a:lnSpc>
              <a:spcBef>
                <a:spcPts val="400"/>
              </a:spcBef>
              <a:spcAft>
                <a:spcPts val="0"/>
              </a:spcAft>
              <a:buClr>
                <a:srgbClr val="949494"/>
              </a:buClr>
              <a:buSzPts val="1200"/>
              <a:buNone/>
              <a:defRPr sz="1200">
                <a:solidFill>
                  <a:srgbClr val="949494"/>
                </a:solidFill>
              </a:defRPr>
            </a:lvl7pPr>
            <a:lvl8pPr marL="3657600" lvl="7" indent="-228600" algn="l">
              <a:lnSpc>
                <a:spcPct val="90000"/>
              </a:lnSpc>
              <a:spcBef>
                <a:spcPts val="400"/>
              </a:spcBef>
              <a:spcAft>
                <a:spcPts val="0"/>
              </a:spcAft>
              <a:buClr>
                <a:srgbClr val="949494"/>
              </a:buClr>
              <a:buSzPts val="1200"/>
              <a:buNone/>
              <a:defRPr sz="1200">
                <a:solidFill>
                  <a:srgbClr val="949494"/>
                </a:solidFill>
              </a:defRPr>
            </a:lvl8pPr>
            <a:lvl9pPr marL="4114800" lvl="8" indent="-228600" algn="l">
              <a:lnSpc>
                <a:spcPct val="90000"/>
              </a:lnSpc>
              <a:spcBef>
                <a:spcPts val="400"/>
              </a:spcBef>
              <a:spcAft>
                <a:spcPts val="0"/>
              </a:spcAft>
              <a:buClr>
                <a:srgbClr val="949494"/>
              </a:buClr>
              <a:buSzPts val="1200"/>
              <a:buNone/>
              <a:defRPr sz="1200">
                <a:solidFill>
                  <a:srgbClr val="949494"/>
                </a:solidFill>
              </a:defRPr>
            </a:lvl9pPr>
          </a:lstStyle>
          <a:p>
            <a:endParaRPr/>
          </a:p>
        </p:txBody>
      </p:sp>
      <p:sp>
        <p:nvSpPr>
          <p:cNvPr id="146" name="Google Shape;146;p9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91"/>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148" name="Google Shape;148;p91"/>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49" name="Google Shape;149;p91"/>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150"/>
        <p:cNvGrpSpPr/>
        <p:nvPr/>
      </p:nvGrpSpPr>
      <p:grpSpPr>
        <a:xfrm>
          <a:off x="0" y="0"/>
          <a:ext cx="0" cy="0"/>
          <a:chOff x="0" y="0"/>
          <a:chExt cx="0" cy="0"/>
        </a:xfrm>
      </p:grpSpPr>
      <p:sp>
        <p:nvSpPr>
          <p:cNvPr id="151" name="Google Shape;151;p9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52" name="Google Shape;152;p92"/>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53" name="Google Shape;153;p92"/>
          <p:cNvCxnSpPr/>
          <p:nvPr/>
        </p:nvCxnSpPr>
        <p:spPr>
          <a:xfrm>
            <a:off x="342900" y="829818"/>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54" name="Google Shape;154;p92"/>
          <p:cNvSpPr txBox="1">
            <a:spLocks noGrp="1"/>
          </p:cNvSpPr>
          <p:nvPr>
            <p:ph type="body" idx="1"/>
          </p:nvPr>
        </p:nvSpPr>
        <p:spPr>
          <a:xfrm>
            <a:off x="628650" y="53492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5" name="Google Shape;155;p92"/>
          <p:cNvSpPr txBox="1">
            <a:spLocks noGrp="1"/>
          </p:cNvSpPr>
          <p:nvPr>
            <p:ph type="title"/>
          </p:nvPr>
        </p:nvSpPr>
        <p:spPr>
          <a:xfrm>
            <a:off x="628650" y="116586"/>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56" name="Google Shape;156;p92"/>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57" name="Google Shape;157;p92"/>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Blank" type="blank">
  <p:cSld name="BLANK">
    <p:spTree>
      <p:nvGrpSpPr>
        <p:cNvPr id="1" name="Shape 158"/>
        <p:cNvGrpSpPr/>
        <p:nvPr/>
      </p:nvGrpSpPr>
      <p:grpSpPr>
        <a:xfrm>
          <a:off x="0" y="0"/>
          <a:ext cx="0" cy="0"/>
          <a:chOff x="0" y="0"/>
          <a:chExt cx="0" cy="0"/>
        </a:xfrm>
      </p:grpSpPr>
      <p:sp>
        <p:nvSpPr>
          <p:cNvPr id="159" name="Google Shape;159;p9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93"/>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161" name="Google Shape;161;p93"/>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62" name="Google Shape;162;p93"/>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Content with Caption" type="objTx">
  <p:cSld name="OBJECT_WITH_CAPTION_TEXT">
    <p:spTree>
      <p:nvGrpSpPr>
        <p:cNvPr id="1" name="Shape 163"/>
        <p:cNvGrpSpPr/>
        <p:nvPr/>
      </p:nvGrpSpPr>
      <p:grpSpPr>
        <a:xfrm>
          <a:off x="0" y="0"/>
          <a:ext cx="0" cy="0"/>
          <a:chOff x="0" y="0"/>
          <a:chExt cx="0" cy="0"/>
        </a:xfrm>
      </p:grpSpPr>
      <p:sp>
        <p:nvSpPr>
          <p:cNvPr id="164" name="Google Shape;164;p94"/>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p94"/>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solidFill>
                  <a:schemeClr val="dk1"/>
                </a:solidFill>
              </a:defRPr>
            </a:lvl1pPr>
            <a:lvl2pPr marL="914400" lvl="1" indent="-361950" algn="l">
              <a:lnSpc>
                <a:spcPct val="90000"/>
              </a:lnSpc>
              <a:spcBef>
                <a:spcPts val="400"/>
              </a:spcBef>
              <a:spcAft>
                <a:spcPts val="0"/>
              </a:spcAft>
              <a:buClr>
                <a:schemeClr val="dk1"/>
              </a:buClr>
              <a:buSzPts val="2100"/>
              <a:buChar char="•"/>
              <a:defRPr sz="2100">
                <a:solidFill>
                  <a:schemeClr val="dk1"/>
                </a:solidFill>
              </a:defRPr>
            </a:lvl2pPr>
            <a:lvl3pPr marL="1371600" lvl="2" indent="-342900" algn="l">
              <a:lnSpc>
                <a:spcPct val="90000"/>
              </a:lnSpc>
              <a:spcBef>
                <a:spcPts val="400"/>
              </a:spcBef>
              <a:spcAft>
                <a:spcPts val="0"/>
              </a:spcAft>
              <a:buClr>
                <a:schemeClr val="dk1"/>
              </a:buClr>
              <a:buSzPts val="1800"/>
              <a:buChar char="•"/>
              <a:defRPr sz="1800">
                <a:solidFill>
                  <a:schemeClr val="dk1"/>
                </a:solidFill>
              </a:defRPr>
            </a:lvl3pPr>
            <a:lvl4pPr marL="1828800" lvl="3" indent="-323850" algn="l">
              <a:lnSpc>
                <a:spcPct val="90000"/>
              </a:lnSpc>
              <a:spcBef>
                <a:spcPts val="400"/>
              </a:spcBef>
              <a:spcAft>
                <a:spcPts val="0"/>
              </a:spcAft>
              <a:buClr>
                <a:schemeClr val="dk1"/>
              </a:buClr>
              <a:buSzPts val="1500"/>
              <a:buChar char="•"/>
              <a:defRPr sz="1500">
                <a:solidFill>
                  <a:schemeClr val="dk1"/>
                </a:solidFill>
              </a:defRPr>
            </a:lvl4pPr>
            <a:lvl5pPr marL="2286000" lvl="4" indent="-323850" algn="l">
              <a:lnSpc>
                <a:spcPct val="90000"/>
              </a:lnSpc>
              <a:spcBef>
                <a:spcPts val="400"/>
              </a:spcBef>
              <a:spcAft>
                <a:spcPts val="0"/>
              </a:spcAft>
              <a:buClr>
                <a:schemeClr val="dk1"/>
              </a:buClr>
              <a:buSzPts val="1500"/>
              <a:buChar char="•"/>
              <a:defRPr sz="1500">
                <a:solidFill>
                  <a:schemeClr val="dk1"/>
                </a:solidFill>
              </a:defRPr>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66" name="Google Shape;166;p94"/>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67" name="Google Shape;167;p9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94"/>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169" name="Google Shape;169;p94"/>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70" name="Google Shape;170;p94"/>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Picture with Caption" type="picTx">
  <p:cSld name="PICTURE_WITH_CAPTION_TEXT">
    <p:spTree>
      <p:nvGrpSpPr>
        <p:cNvPr id="1" name="Shape 171"/>
        <p:cNvGrpSpPr/>
        <p:nvPr/>
      </p:nvGrpSpPr>
      <p:grpSpPr>
        <a:xfrm>
          <a:off x="0" y="0"/>
          <a:ext cx="0" cy="0"/>
          <a:chOff x="0" y="0"/>
          <a:chExt cx="0" cy="0"/>
        </a:xfrm>
      </p:grpSpPr>
      <p:sp>
        <p:nvSpPr>
          <p:cNvPr id="172" name="Google Shape;172;p9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95"/>
          <p:cNvSpPr>
            <a:spLocks noGrp="1"/>
          </p:cNvSpPr>
          <p:nvPr>
            <p:ph type="pic" idx="2"/>
          </p:nvPr>
        </p:nvSpPr>
        <p:spPr>
          <a:xfrm>
            <a:off x="3887391" y="740569"/>
            <a:ext cx="4629300" cy="3655200"/>
          </a:xfrm>
          <a:prstGeom prst="rect">
            <a:avLst/>
          </a:prstGeom>
          <a:noFill/>
          <a:ln>
            <a:noFill/>
          </a:ln>
        </p:spPr>
      </p:sp>
      <p:sp>
        <p:nvSpPr>
          <p:cNvPr id="174" name="Google Shape;174;p95"/>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75" name="Google Shape;175;p9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76" name="Google Shape;176;p95"/>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177" name="Google Shape;177;p95"/>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78" name="Google Shape;178;p95"/>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79"/>
        <p:cNvGrpSpPr/>
        <p:nvPr/>
      </p:nvGrpSpPr>
      <p:grpSpPr>
        <a:xfrm>
          <a:off x="0" y="0"/>
          <a:ext cx="0" cy="0"/>
          <a:chOff x="0" y="0"/>
          <a:chExt cx="0" cy="0"/>
        </a:xfrm>
      </p:grpSpPr>
      <p:sp>
        <p:nvSpPr>
          <p:cNvPr id="180" name="Google Shape;180;p96"/>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1" name="Google Shape;181;p96"/>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3" name="Google Shape;183;p96"/>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84" name="Google Shape;184;p96"/>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85" name="Google Shape;185;p96"/>
          <p:cNvSpPr txBox="1">
            <a:spLocks noGrp="1"/>
          </p:cNvSpPr>
          <p:nvPr>
            <p:ph type="body" idx="2"/>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86" name="Google Shape;186;p96"/>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87"/>
        <p:cNvGrpSpPr/>
        <p:nvPr/>
      </p:nvGrpSpPr>
      <p:grpSpPr>
        <a:xfrm>
          <a:off x="0" y="0"/>
          <a:ext cx="0" cy="0"/>
          <a:chOff x="0" y="0"/>
          <a:chExt cx="0" cy="0"/>
        </a:xfrm>
      </p:grpSpPr>
      <p:sp>
        <p:nvSpPr>
          <p:cNvPr id="188" name="Google Shape;188;p97"/>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9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0" name="Google Shape;190;p97"/>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191" name="Google Shape;191;p97"/>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192" name="Google Shape;192;p97"/>
          <p:cNvSpPr txBox="1">
            <a:spLocks noGrp="1"/>
          </p:cNvSpPr>
          <p:nvPr>
            <p:ph type="body" idx="1"/>
          </p:nvPr>
        </p:nvSpPr>
        <p:spPr>
          <a:xfrm>
            <a:off x="629841" y="923433"/>
            <a:ext cx="7885500" cy="317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3" name="Google Shape;193;p97"/>
          <p:cNvSpPr txBox="1">
            <a:spLocks noGrp="1"/>
          </p:cNvSpPr>
          <p:nvPr>
            <p:ph type="body" idx="2"/>
          </p:nvPr>
        </p:nvSpPr>
        <p:spPr>
          <a:xfrm>
            <a:off x="629841" y="1286639"/>
            <a:ext cx="78855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94" name="Google Shape;194;p97"/>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195" name="Google Shape;195;p97"/>
          <p:cNvSpPr txBox="1">
            <a:spLocks noGrp="1"/>
          </p:cNvSpPr>
          <p:nvPr>
            <p:ph type="body" idx="3"/>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96"/>
        <p:cNvGrpSpPr/>
        <p:nvPr/>
      </p:nvGrpSpPr>
      <p:grpSpPr>
        <a:xfrm>
          <a:off x="0" y="0"/>
          <a:ext cx="0" cy="0"/>
          <a:chOff x="0" y="0"/>
          <a:chExt cx="0" cy="0"/>
        </a:xfrm>
      </p:grpSpPr>
      <p:sp>
        <p:nvSpPr>
          <p:cNvPr id="197" name="Google Shape;197;p98"/>
          <p:cNvSpPr txBox="1">
            <a:spLocks noGrp="1"/>
          </p:cNvSpPr>
          <p:nvPr>
            <p:ph type="title"/>
          </p:nvPr>
        </p:nvSpPr>
        <p:spPr>
          <a:xfrm>
            <a:off x="628650" y="388267"/>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8" name="Google Shape;198;p98"/>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9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00" name="Google Shape;200;p98"/>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01" name="Google Shape;201;p98"/>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02" name="Google Shape;202;p98"/>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03"/>
        <p:cNvGrpSpPr/>
        <p:nvPr/>
      </p:nvGrpSpPr>
      <p:grpSpPr>
        <a:xfrm>
          <a:off x="0" y="0"/>
          <a:ext cx="0" cy="0"/>
          <a:chOff x="0" y="0"/>
          <a:chExt cx="0" cy="0"/>
        </a:xfrm>
      </p:grpSpPr>
      <p:sp>
        <p:nvSpPr>
          <p:cNvPr id="204" name="Google Shape;204;p99"/>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5" name="Google Shape;205;p9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06" name="Google Shape;206;p99"/>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07" name="Google Shape;207;p99"/>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208" name="Google Shape;208;p99"/>
          <p:cNvSpPr txBox="1">
            <a:spLocks noGrp="1"/>
          </p:cNvSpPr>
          <p:nvPr>
            <p:ph type="body" idx="1"/>
          </p:nvPr>
        </p:nvSpPr>
        <p:spPr>
          <a:xfrm>
            <a:off x="628650" y="923433"/>
            <a:ext cx="3886200" cy="3631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9" name="Google Shape;209;p99"/>
          <p:cNvSpPr txBox="1">
            <a:spLocks noGrp="1"/>
          </p:cNvSpPr>
          <p:nvPr>
            <p:ph type="body" idx="2"/>
          </p:nvPr>
        </p:nvSpPr>
        <p:spPr>
          <a:xfrm>
            <a:off x="4629150" y="923433"/>
            <a:ext cx="3886200" cy="3631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99"/>
          <p:cNvSpPr txBox="1">
            <a:spLocks noGrp="1"/>
          </p:cNvSpPr>
          <p:nvPr>
            <p:ph type="body" idx="3"/>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11" name="Google Shape;211;p99"/>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12"/>
        <p:cNvGrpSpPr/>
        <p:nvPr/>
      </p:nvGrpSpPr>
      <p:grpSpPr>
        <a:xfrm>
          <a:off x="0" y="0"/>
          <a:ext cx="0" cy="0"/>
          <a:chOff x="0" y="0"/>
          <a:chExt cx="0" cy="0"/>
        </a:xfrm>
      </p:grpSpPr>
      <p:sp>
        <p:nvSpPr>
          <p:cNvPr id="213" name="Google Shape;213;p100"/>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4" name="Google Shape;214;p10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15" name="Google Shape;215;p100"/>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16" name="Google Shape;216;p100"/>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217" name="Google Shape;217;p100"/>
          <p:cNvSpPr txBox="1">
            <a:spLocks noGrp="1"/>
          </p:cNvSpPr>
          <p:nvPr>
            <p:ph type="body" idx="1"/>
          </p:nvPr>
        </p:nvSpPr>
        <p:spPr>
          <a:xfrm>
            <a:off x="629841" y="923433"/>
            <a:ext cx="3868500" cy="317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8" name="Google Shape;218;p100"/>
          <p:cNvSpPr txBox="1">
            <a:spLocks noGrp="1"/>
          </p:cNvSpPr>
          <p:nvPr>
            <p:ph type="body" idx="2"/>
          </p:nvPr>
        </p:nvSpPr>
        <p:spPr>
          <a:xfrm>
            <a:off x="629841" y="1286639"/>
            <a:ext cx="38685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100"/>
          <p:cNvSpPr txBox="1">
            <a:spLocks noGrp="1"/>
          </p:cNvSpPr>
          <p:nvPr>
            <p:ph type="body" idx="3"/>
          </p:nvPr>
        </p:nvSpPr>
        <p:spPr>
          <a:xfrm>
            <a:off x="4629150" y="923433"/>
            <a:ext cx="3887400" cy="317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sz="2100" b="1">
                <a:solidFill>
                  <a:schemeClr val="dk1"/>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20" name="Google Shape;220;p100"/>
          <p:cNvSpPr txBox="1">
            <a:spLocks noGrp="1"/>
          </p:cNvSpPr>
          <p:nvPr>
            <p:ph type="body" idx="4"/>
          </p:nvPr>
        </p:nvSpPr>
        <p:spPr>
          <a:xfrm>
            <a:off x="4629150" y="1286639"/>
            <a:ext cx="3887400" cy="33396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solidFill>
                  <a:schemeClr val="dk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100"/>
          <p:cNvSpPr txBox="1">
            <a:spLocks noGrp="1"/>
          </p:cNvSpPr>
          <p:nvPr>
            <p:ph type="body" idx="5"/>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22" name="Google Shape;222;p100"/>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8_Title Slide">
  <p:cSld name="18_Title Slide">
    <p:bg>
      <p:bgPr>
        <a:solidFill>
          <a:srgbClr val="6B4791"/>
        </a:solidFill>
        <a:effectLst/>
      </p:bgPr>
    </p:bg>
    <p:spTree>
      <p:nvGrpSpPr>
        <p:cNvPr id="1" name="Shape 23"/>
        <p:cNvGrpSpPr/>
        <p:nvPr/>
      </p:nvGrpSpPr>
      <p:grpSpPr>
        <a:xfrm>
          <a:off x="0" y="0"/>
          <a:ext cx="0" cy="0"/>
          <a:chOff x="0" y="0"/>
          <a:chExt cx="0" cy="0"/>
        </a:xfrm>
      </p:grpSpPr>
      <p:sp>
        <p:nvSpPr>
          <p:cNvPr id="24" name="Google Shape;24;p74"/>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5" name="Google Shape;25;p74"/>
          <p:cNvSpPr/>
          <p:nvPr/>
        </p:nvSpPr>
        <p:spPr>
          <a:xfrm>
            <a:off x="4262814" y="1456040"/>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26;p74"/>
          <p:cNvSpPr/>
          <p:nvPr/>
        </p:nvSpPr>
        <p:spPr>
          <a:xfrm rot="5400000">
            <a:off x="4981885" y="735918"/>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Google Shape;27;p74"/>
          <p:cNvSpPr/>
          <p:nvPr/>
        </p:nvSpPr>
        <p:spPr>
          <a:xfrm>
            <a:off x="5731858" y="1423340"/>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8" name="Google Shape;28;p74"/>
          <p:cNvPicPr preferRelativeResize="0"/>
          <p:nvPr/>
        </p:nvPicPr>
        <p:blipFill rotWithShape="1">
          <a:blip r:embed="rId2">
            <a:alphaModFix/>
          </a:blip>
          <a:srcRect l="23888" t="39421" r="23985" b="40898"/>
          <a:stretch/>
        </p:blipFill>
        <p:spPr>
          <a:xfrm>
            <a:off x="1792280" y="1357931"/>
            <a:ext cx="5540675" cy="1568949"/>
          </a:xfrm>
          <a:prstGeom prst="rect">
            <a:avLst/>
          </a:prstGeom>
          <a:noFill/>
          <a:ln>
            <a:noFill/>
          </a:ln>
        </p:spPr>
      </p:pic>
      <p:sp>
        <p:nvSpPr>
          <p:cNvPr id="29" name="Google Shape;29;p74"/>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Section Header">
  <p:cSld name="5_Section Header">
    <p:spTree>
      <p:nvGrpSpPr>
        <p:cNvPr id="1" name="Shape 223"/>
        <p:cNvGrpSpPr/>
        <p:nvPr/>
      </p:nvGrpSpPr>
      <p:grpSpPr>
        <a:xfrm>
          <a:off x="0" y="0"/>
          <a:ext cx="0" cy="0"/>
          <a:chOff x="0" y="0"/>
          <a:chExt cx="0" cy="0"/>
        </a:xfrm>
      </p:grpSpPr>
      <p:sp>
        <p:nvSpPr>
          <p:cNvPr id="224" name="Google Shape;224;p101"/>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800"/>
              <a:buFont typeface="Arial"/>
              <a:buNone/>
              <a:defRPr sz="38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5" name="Google Shape;225;p101"/>
          <p:cNvSpPr txBox="1">
            <a:spLocks noGrp="1"/>
          </p:cNvSpPr>
          <p:nvPr>
            <p:ph type="body" idx="1"/>
          </p:nvPr>
        </p:nvSpPr>
        <p:spPr>
          <a:xfrm>
            <a:off x="623888" y="3442098"/>
            <a:ext cx="7886700" cy="304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rgbClr val="949494"/>
              </a:buClr>
              <a:buSzPts val="1500"/>
              <a:buNone/>
              <a:defRPr sz="1500">
                <a:solidFill>
                  <a:srgbClr val="949494"/>
                </a:solidFill>
              </a:defRPr>
            </a:lvl2pPr>
            <a:lvl3pPr marL="1371600" lvl="2" indent="-228600" algn="l">
              <a:lnSpc>
                <a:spcPct val="90000"/>
              </a:lnSpc>
              <a:spcBef>
                <a:spcPts val="400"/>
              </a:spcBef>
              <a:spcAft>
                <a:spcPts val="0"/>
              </a:spcAft>
              <a:buClr>
                <a:srgbClr val="949494"/>
              </a:buClr>
              <a:buSzPts val="1400"/>
              <a:buNone/>
              <a:defRPr sz="1400">
                <a:solidFill>
                  <a:srgbClr val="949494"/>
                </a:solidFill>
              </a:defRPr>
            </a:lvl3pPr>
            <a:lvl4pPr marL="1828800" lvl="3" indent="-228600" algn="l">
              <a:lnSpc>
                <a:spcPct val="90000"/>
              </a:lnSpc>
              <a:spcBef>
                <a:spcPts val="400"/>
              </a:spcBef>
              <a:spcAft>
                <a:spcPts val="0"/>
              </a:spcAft>
              <a:buClr>
                <a:srgbClr val="949494"/>
              </a:buClr>
              <a:buSzPts val="1200"/>
              <a:buNone/>
              <a:defRPr sz="1200">
                <a:solidFill>
                  <a:srgbClr val="949494"/>
                </a:solidFill>
              </a:defRPr>
            </a:lvl4pPr>
            <a:lvl5pPr marL="2286000" lvl="4" indent="-228600" algn="l">
              <a:lnSpc>
                <a:spcPct val="90000"/>
              </a:lnSpc>
              <a:spcBef>
                <a:spcPts val="400"/>
              </a:spcBef>
              <a:spcAft>
                <a:spcPts val="0"/>
              </a:spcAft>
              <a:buClr>
                <a:srgbClr val="949494"/>
              </a:buClr>
              <a:buSzPts val="1200"/>
              <a:buNone/>
              <a:defRPr sz="1200">
                <a:solidFill>
                  <a:srgbClr val="949494"/>
                </a:solidFill>
              </a:defRPr>
            </a:lvl5pPr>
            <a:lvl6pPr marL="2743200" lvl="5" indent="-228600" algn="l">
              <a:lnSpc>
                <a:spcPct val="90000"/>
              </a:lnSpc>
              <a:spcBef>
                <a:spcPts val="400"/>
              </a:spcBef>
              <a:spcAft>
                <a:spcPts val="0"/>
              </a:spcAft>
              <a:buClr>
                <a:srgbClr val="949494"/>
              </a:buClr>
              <a:buSzPts val="1200"/>
              <a:buNone/>
              <a:defRPr sz="1200">
                <a:solidFill>
                  <a:srgbClr val="949494"/>
                </a:solidFill>
              </a:defRPr>
            </a:lvl6pPr>
            <a:lvl7pPr marL="3200400" lvl="6" indent="-228600" algn="l">
              <a:lnSpc>
                <a:spcPct val="90000"/>
              </a:lnSpc>
              <a:spcBef>
                <a:spcPts val="400"/>
              </a:spcBef>
              <a:spcAft>
                <a:spcPts val="0"/>
              </a:spcAft>
              <a:buClr>
                <a:srgbClr val="949494"/>
              </a:buClr>
              <a:buSzPts val="1200"/>
              <a:buNone/>
              <a:defRPr sz="1200">
                <a:solidFill>
                  <a:srgbClr val="949494"/>
                </a:solidFill>
              </a:defRPr>
            </a:lvl7pPr>
            <a:lvl8pPr marL="3657600" lvl="7" indent="-228600" algn="l">
              <a:lnSpc>
                <a:spcPct val="90000"/>
              </a:lnSpc>
              <a:spcBef>
                <a:spcPts val="400"/>
              </a:spcBef>
              <a:spcAft>
                <a:spcPts val="0"/>
              </a:spcAft>
              <a:buClr>
                <a:srgbClr val="949494"/>
              </a:buClr>
              <a:buSzPts val="1200"/>
              <a:buNone/>
              <a:defRPr sz="1200">
                <a:solidFill>
                  <a:srgbClr val="949494"/>
                </a:solidFill>
              </a:defRPr>
            </a:lvl8pPr>
            <a:lvl9pPr marL="4114800" lvl="8" indent="-228600" algn="l">
              <a:lnSpc>
                <a:spcPct val="90000"/>
              </a:lnSpc>
              <a:spcBef>
                <a:spcPts val="400"/>
              </a:spcBef>
              <a:spcAft>
                <a:spcPts val="0"/>
              </a:spcAft>
              <a:buClr>
                <a:srgbClr val="949494"/>
              </a:buClr>
              <a:buSzPts val="1200"/>
              <a:buNone/>
              <a:defRPr sz="1200">
                <a:solidFill>
                  <a:srgbClr val="949494"/>
                </a:solidFill>
              </a:defRPr>
            </a:lvl9pPr>
          </a:lstStyle>
          <a:p>
            <a:endParaRPr/>
          </a:p>
        </p:txBody>
      </p:sp>
      <p:sp>
        <p:nvSpPr>
          <p:cNvPr id="226" name="Google Shape;226;p10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27" name="Google Shape;227;p101"/>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28" name="Google Shape;228;p101"/>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229"/>
        <p:cNvGrpSpPr/>
        <p:nvPr/>
      </p:nvGrpSpPr>
      <p:grpSpPr>
        <a:xfrm>
          <a:off x="0" y="0"/>
          <a:ext cx="0" cy="0"/>
          <a:chOff x="0" y="0"/>
          <a:chExt cx="0" cy="0"/>
        </a:xfrm>
      </p:grpSpPr>
      <p:sp>
        <p:nvSpPr>
          <p:cNvPr id="230" name="Google Shape;230;p10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31" name="Google Shape;231;p102"/>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32" name="Google Shape;232;p102"/>
          <p:cNvCxnSpPr/>
          <p:nvPr/>
        </p:nvCxnSpPr>
        <p:spPr>
          <a:xfrm>
            <a:off x="342900" y="829818"/>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233" name="Google Shape;233;p102"/>
          <p:cNvSpPr txBox="1">
            <a:spLocks noGrp="1"/>
          </p:cNvSpPr>
          <p:nvPr>
            <p:ph type="body" idx="1"/>
          </p:nvPr>
        </p:nvSpPr>
        <p:spPr>
          <a:xfrm>
            <a:off x="628650" y="534924"/>
            <a:ext cx="7886700" cy="269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700"/>
              <a:buNone/>
              <a:defRPr sz="17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102"/>
          <p:cNvSpPr txBox="1">
            <a:spLocks noGrp="1"/>
          </p:cNvSpPr>
          <p:nvPr>
            <p:ph type="title"/>
          </p:nvPr>
        </p:nvSpPr>
        <p:spPr>
          <a:xfrm>
            <a:off x="628650" y="116586"/>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235" name="Google Shape;235;p102"/>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236"/>
        <p:cNvGrpSpPr/>
        <p:nvPr/>
      </p:nvGrpSpPr>
      <p:grpSpPr>
        <a:xfrm>
          <a:off x="0" y="0"/>
          <a:ext cx="0" cy="0"/>
          <a:chOff x="0" y="0"/>
          <a:chExt cx="0" cy="0"/>
        </a:xfrm>
      </p:grpSpPr>
      <p:sp>
        <p:nvSpPr>
          <p:cNvPr id="237" name="Google Shape;237;p10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38" name="Google Shape;238;p103"/>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39" name="Google Shape;239;p103"/>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Content with Caption">
  <p:cSld name="5_Content with Caption">
    <p:spTree>
      <p:nvGrpSpPr>
        <p:cNvPr id="1" name="Shape 240"/>
        <p:cNvGrpSpPr/>
        <p:nvPr/>
      </p:nvGrpSpPr>
      <p:grpSpPr>
        <a:xfrm>
          <a:off x="0" y="0"/>
          <a:ext cx="0" cy="0"/>
          <a:chOff x="0" y="0"/>
          <a:chExt cx="0" cy="0"/>
        </a:xfrm>
      </p:grpSpPr>
      <p:sp>
        <p:nvSpPr>
          <p:cNvPr id="241" name="Google Shape;241;p104"/>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2" name="Google Shape;242;p104"/>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solidFill>
                  <a:schemeClr val="dk1"/>
                </a:solidFill>
              </a:defRPr>
            </a:lvl1pPr>
            <a:lvl2pPr marL="914400" lvl="1" indent="-361950" algn="l">
              <a:lnSpc>
                <a:spcPct val="90000"/>
              </a:lnSpc>
              <a:spcBef>
                <a:spcPts val="400"/>
              </a:spcBef>
              <a:spcAft>
                <a:spcPts val="0"/>
              </a:spcAft>
              <a:buClr>
                <a:schemeClr val="dk1"/>
              </a:buClr>
              <a:buSzPts val="2100"/>
              <a:buChar char="•"/>
              <a:defRPr sz="2100">
                <a:solidFill>
                  <a:schemeClr val="dk1"/>
                </a:solidFill>
              </a:defRPr>
            </a:lvl2pPr>
            <a:lvl3pPr marL="1371600" lvl="2" indent="-342900" algn="l">
              <a:lnSpc>
                <a:spcPct val="90000"/>
              </a:lnSpc>
              <a:spcBef>
                <a:spcPts val="400"/>
              </a:spcBef>
              <a:spcAft>
                <a:spcPts val="0"/>
              </a:spcAft>
              <a:buClr>
                <a:schemeClr val="dk1"/>
              </a:buClr>
              <a:buSzPts val="1800"/>
              <a:buChar char="•"/>
              <a:defRPr sz="1800">
                <a:solidFill>
                  <a:schemeClr val="dk1"/>
                </a:solidFill>
              </a:defRPr>
            </a:lvl3pPr>
            <a:lvl4pPr marL="1828800" lvl="3" indent="-323850" algn="l">
              <a:lnSpc>
                <a:spcPct val="90000"/>
              </a:lnSpc>
              <a:spcBef>
                <a:spcPts val="400"/>
              </a:spcBef>
              <a:spcAft>
                <a:spcPts val="0"/>
              </a:spcAft>
              <a:buClr>
                <a:schemeClr val="dk1"/>
              </a:buClr>
              <a:buSzPts val="1500"/>
              <a:buChar char="•"/>
              <a:defRPr sz="1500">
                <a:solidFill>
                  <a:schemeClr val="dk1"/>
                </a:solidFill>
              </a:defRPr>
            </a:lvl4pPr>
            <a:lvl5pPr marL="2286000" lvl="4" indent="-323850" algn="l">
              <a:lnSpc>
                <a:spcPct val="90000"/>
              </a:lnSpc>
              <a:spcBef>
                <a:spcPts val="400"/>
              </a:spcBef>
              <a:spcAft>
                <a:spcPts val="0"/>
              </a:spcAft>
              <a:buClr>
                <a:schemeClr val="dk1"/>
              </a:buClr>
              <a:buSzPts val="1500"/>
              <a:buChar char="•"/>
              <a:defRPr sz="1500">
                <a:solidFill>
                  <a:schemeClr val="dk1"/>
                </a:solidFill>
              </a:defRPr>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43" name="Google Shape;243;p104"/>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44" name="Google Shape;244;p10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5" name="Google Shape;245;p104"/>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46" name="Google Shape;246;p104"/>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Picture with Caption">
  <p:cSld name="5_Picture with Caption">
    <p:spTree>
      <p:nvGrpSpPr>
        <p:cNvPr id="1" name="Shape 247"/>
        <p:cNvGrpSpPr/>
        <p:nvPr/>
      </p:nvGrpSpPr>
      <p:grpSpPr>
        <a:xfrm>
          <a:off x="0" y="0"/>
          <a:ext cx="0" cy="0"/>
          <a:chOff x="0" y="0"/>
          <a:chExt cx="0" cy="0"/>
        </a:xfrm>
      </p:grpSpPr>
      <p:sp>
        <p:nvSpPr>
          <p:cNvPr id="248" name="Google Shape;248;p10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9" name="Google Shape;249;p105"/>
          <p:cNvSpPr>
            <a:spLocks noGrp="1"/>
          </p:cNvSpPr>
          <p:nvPr>
            <p:ph type="pic" idx="2"/>
          </p:nvPr>
        </p:nvSpPr>
        <p:spPr>
          <a:xfrm>
            <a:off x="3887391" y="740569"/>
            <a:ext cx="4629300" cy="3655200"/>
          </a:xfrm>
          <a:prstGeom prst="rect">
            <a:avLst/>
          </a:prstGeom>
          <a:noFill/>
          <a:ln>
            <a:noFill/>
          </a:ln>
        </p:spPr>
      </p:sp>
      <p:sp>
        <p:nvSpPr>
          <p:cNvPr id="250" name="Google Shape;250;p105"/>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700"/>
              <a:buNone/>
              <a:defRPr sz="1700">
                <a:solidFill>
                  <a:schemeClr val="dk1"/>
                </a:solidFill>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1" name="Google Shape;251;p10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52" name="Google Shape;252;p105"/>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253" name="Google Shape;253;p105"/>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2 1">
  <p:cSld name="Title Slide 2 1">
    <p:bg>
      <p:bgPr>
        <a:solidFill>
          <a:srgbClr val="000000"/>
        </a:solidFill>
        <a:effectLst/>
      </p:bgPr>
    </p:bg>
    <p:spTree>
      <p:nvGrpSpPr>
        <p:cNvPr id="1" name="Shape 258"/>
        <p:cNvGrpSpPr/>
        <p:nvPr/>
      </p:nvGrpSpPr>
      <p:grpSpPr>
        <a:xfrm>
          <a:off x="0" y="0"/>
          <a:ext cx="0" cy="0"/>
          <a:chOff x="0" y="0"/>
          <a:chExt cx="0" cy="0"/>
        </a:xfrm>
      </p:grpSpPr>
      <p:pic>
        <p:nvPicPr>
          <p:cNvPr id="259" name="Google Shape;259;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60" name="Google Shape;260;p52"/>
          <p:cNvSpPr txBox="1">
            <a:spLocks noGrp="1"/>
          </p:cNvSpPr>
          <p:nvPr>
            <p:ph type="ctrTitle"/>
          </p:nvPr>
        </p:nvSpPr>
        <p:spPr>
          <a:xfrm>
            <a:off x="342900" y="2755670"/>
            <a:ext cx="4229100" cy="1594500"/>
          </a:xfrm>
          <a:prstGeom prst="rect">
            <a:avLst/>
          </a:prstGeom>
          <a:noFill/>
          <a:ln>
            <a:noFill/>
          </a:ln>
        </p:spPr>
        <p:txBody>
          <a:bodyPr spcFirstLastPara="1" wrap="square" lIns="51425" tIns="25700" rIns="51425" bIns="25700" anchor="t" anchorCtr="0">
            <a:noAutofit/>
          </a:bodyPr>
          <a:lstStyle>
            <a:lvl1pPr lvl="0" algn="l">
              <a:lnSpc>
                <a:spcPct val="90000"/>
              </a:lnSpc>
              <a:spcBef>
                <a:spcPts val="0"/>
              </a:spcBef>
              <a:spcAft>
                <a:spcPts val="0"/>
              </a:spcAft>
              <a:buClr>
                <a:schemeClr val="lt1"/>
              </a:buClr>
              <a:buSzPts val="2900"/>
              <a:buFont typeface="Arial"/>
              <a:buNone/>
              <a:defRPr sz="3800">
                <a:solidFill>
                  <a:schemeClr val="lt1"/>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
        <p:nvSpPr>
          <p:cNvPr id="261" name="Google Shape;261;p52"/>
          <p:cNvSpPr txBox="1">
            <a:spLocks noGrp="1"/>
          </p:cNvSpPr>
          <p:nvPr>
            <p:ph type="subTitle" idx="1"/>
          </p:nvPr>
        </p:nvSpPr>
        <p:spPr>
          <a:xfrm>
            <a:off x="342900" y="4350221"/>
            <a:ext cx="4229100" cy="294600"/>
          </a:xfrm>
          <a:prstGeom prst="rect">
            <a:avLst/>
          </a:prstGeom>
          <a:noFill/>
          <a:ln>
            <a:noFill/>
          </a:ln>
        </p:spPr>
        <p:txBody>
          <a:bodyPr spcFirstLastPara="1" wrap="square" lIns="51425" tIns="25700" rIns="51425" bIns="25700" anchor="t" anchorCtr="0">
            <a:noAutofit/>
          </a:bodyPr>
          <a:lstStyle>
            <a:lvl1pPr lvl="0" algn="l">
              <a:lnSpc>
                <a:spcPct val="90000"/>
              </a:lnSpc>
              <a:spcBef>
                <a:spcPts val="800"/>
              </a:spcBef>
              <a:spcAft>
                <a:spcPts val="0"/>
              </a:spcAft>
              <a:buClr>
                <a:schemeClr val="lt1"/>
              </a:buClr>
              <a:buSzPts val="1300"/>
              <a:buNone/>
              <a:defRPr sz="1700">
                <a:solidFill>
                  <a:schemeClr val="lt1"/>
                </a:solidFill>
              </a:defRPr>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1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a:endParaRPr/>
          </a:p>
        </p:txBody>
      </p:sp>
      <p:sp>
        <p:nvSpPr>
          <p:cNvPr id="262" name="Google Shape;262;p52"/>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63" name="Google Shape;263;p52"/>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pic>
        <p:nvPicPr>
          <p:cNvPr id="264" name="Google Shape;264;p52"/>
          <p:cNvPicPr preferRelativeResize="0"/>
          <p:nvPr/>
        </p:nvPicPr>
        <p:blipFill rotWithShape="1">
          <a:blip r:embed="rId3">
            <a:alphaModFix/>
          </a:blip>
          <a:srcRect/>
          <a:stretch/>
        </p:blipFill>
        <p:spPr>
          <a:xfrm>
            <a:off x="342901"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160">
          <p15:clr>
            <a:srgbClr val="FBAE40"/>
          </p15:clr>
        </p15:guide>
        <p15:guide id="2" orient="horz" pos="121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5"/>
        <p:cNvGrpSpPr/>
        <p:nvPr/>
      </p:nvGrpSpPr>
      <p:grpSpPr>
        <a:xfrm>
          <a:off x="0" y="0"/>
          <a:ext cx="0" cy="0"/>
          <a:chOff x="0" y="0"/>
          <a:chExt cx="0" cy="0"/>
        </a:xfrm>
      </p:grpSpPr>
      <p:sp>
        <p:nvSpPr>
          <p:cNvPr id="266" name="Google Shape;266;p56"/>
          <p:cNvSpPr txBox="1">
            <a:spLocks noGrp="1"/>
          </p:cNvSpPr>
          <p:nvPr>
            <p:ph type="title"/>
          </p:nvPr>
        </p:nvSpPr>
        <p:spPr>
          <a:xfrm>
            <a:off x="628650" y="192285"/>
            <a:ext cx="7886700" cy="417000"/>
          </a:xfrm>
          <a:prstGeom prst="rect">
            <a:avLst/>
          </a:prstGeom>
          <a:noFill/>
          <a:ln>
            <a:noFill/>
          </a:ln>
        </p:spPr>
        <p:txBody>
          <a:bodyPr spcFirstLastPara="1" wrap="square" lIns="51425" tIns="25700" rIns="51425" bIns="25700" anchor="ctr" anchorCtr="0">
            <a:noAutofit/>
          </a:bodyPr>
          <a:lstStyle>
            <a:lvl1pPr lvl="0" algn="l">
              <a:lnSpc>
                <a:spcPct val="90000"/>
              </a:lnSpc>
              <a:spcBef>
                <a:spcPts val="0"/>
              </a:spcBef>
              <a:spcAft>
                <a:spcPts val="0"/>
              </a:spcAft>
              <a:buClr>
                <a:schemeClr val="dk1"/>
              </a:buClr>
              <a:buSzPts val="1800"/>
              <a:buFont typeface="Arial"/>
              <a:buNone/>
              <a:defRPr sz="2400">
                <a:solidFill>
                  <a:schemeClr val="dk1"/>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
        <p:nvSpPr>
          <p:cNvPr id="267" name="Google Shape;267;p56"/>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1pPr>
            <a:lvl2pPr marL="0" marR="0" lvl="1"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2pPr>
            <a:lvl3pPr marL="0" marR="0" lvl="2"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3pPr>
            <a:lvl4pPr marL="0" marR="0" lvl="3"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4pPr>
            <a:lvl5pPr marL="0" marR="0" lvl="4"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5pPr>
            <a:lvl6pPr marL="0" marR="0" lvl="5"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6pPr>
            <a:lvl7pPr marL="0" marR="0" lvl="6"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7pPr>
            <a:lvl8pPr marL="0" marR="0" lvl="7"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8pPr>
            <a:lvl9pPr marL="0" marR="0" lvl="8" indent="0" algn="r">
              <a:lnSpc>
                <a:spcPct val="100000"/>
              </a:lnSpc>
              <a:spcBef>
                <a:spcPts val="0"/>
              </a:spcBef>
              <a:spcAft>
                <a:spcPts val="0"/>
              </a:spcAft>
              <a:buClr>
                <a:srgbClr val="949494"/>
              </a:buClr>
              <a:buSzPts val="900"/>
              <a:buFont typeface="Montserrat"/>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68" name="Google Shape;268;p56"/>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69" name="Google Shape;269;p56"/>
          <p:cNvCxnSpPr/>
          <p:nvPr/>
        </p:nvCxnSpPr>
        <p:spPr>
          <a:xfrm>
            <a:off x="342900" y="832593"/>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70" name="Google Shape;270;p56"/>
          <p:cNvSpPr txBox="1">
            <a:spLocks noGrp="1"/>
          </p:cNvSpPr>
          <p:nvPr>
            <p:ph type="body" idx="1"/>
          </p:nvPr>
        </p:nvSpPr>
        <p:spPr>
          <a:xfrm>
            <a:off x="629850" y="896176"/>
            <a:ext cx="7885500" cy="3730200"/>
          </a:xfrm>
          <a:prstGeom prst="rect">
            <a:avLst/>
          </a:prstGeom>
          <a:noFill/>
          <a:ln>
            <a:noFill/>
          </a:ln>
        </p:spPr>
        <p:txBody>
          <a:bodyPr spcFirstLastPara="1" wrap="square" lIns="51425" tIns="25700" rIns="51425" bIns="25700" anchor="t" anchorCtr="0">
            <a:noAutofit/>
          </a:bodyPr>
          <a:lstStyle>
            <a:lvl1pPr marL="457200" lvl="0" indent="-330200" algn="l">
              <a:lnSpc>
                <a:spcPct val="100000"/>
              </a:lnSpc>
              <a:spcBef>
                <a:spcPts val="1000"/>
              </a:spcBef>
              <a:spcAft>
                <a:spcPts val="0"/>
              </a:spcAft>
              <a:buClr>
                <a:schemeClr val="dk1"/>
              </a:buClr>
              <a:buSzPts val="1600"/>
              <a:buChar char="•"/>
              <a:defRPr>
                <a:solidFill>
                  <a:schemeClr val="dk1"/>
                </a:solidFill>
              </a:defRPr>
            </a:lvl1pPr>
            <a:lvl2pPr marL="914400" lvl="1" indent="-317500" algn="l">
              <a:lnSpc>
                <a:spcPct val="100000"/>
              </a:lnSpc>
              <a:spcBef>
                <a:spcPts val="400"/>
              </a:spcBef>
              <a:spcAft>
                <a:spcPts val="0"/>
              </a:spcAft>
              <a:buClr>
                <a:schemeClr val="dk1"/>
              </a:buClr>
              <a:buSzPts val="1400"/>
              <a:buChar char="•"/>
              <a:defRPr>
                <a:solidFill>
                  <a:schemeClr val="dk1"/>
                </a:solidFill>
              </a:defRPr>
            </a:lvl2pPr>
            <a:lvl3pPr marL="1371600" lvl="2" indent="-298450" algn="l">
              <a:lnSpc>
                <a:spcPct val="100000"/>
              </a:lnSpc>
              <a:spcBef>
                <a:spcPts val="400"/>
              </a:spcBef>
              <a:spcAft>
                <a:spcPts val="0"/>
              </a:spcAft>
              <a:buClr>
                <a:schemeClr val="dk1"/>
              </a:buClr>
              <a:buSzPts val="1100"/>
              <a:buChar char="•"/>
              <a:defRPr>
                <a:solidFill>
                  <a:schemeClr val="dk1"/>
                </a:solidFill>
              </a:defRPr>
            </a:lvl3pPr>
            <a:lvl4pPr marL="1828800" lvl="3" indent="-298450" algn="l">
              <a:lnSpc>
                <a:spcPct val="100000"/>
              </a:lnSpc>
              <a:spcBef>
                <a:spcPts val="400"/>
              </a:spcBef>
              <a:spcAft>
                <a:spcPts val="0"/>
              </a:spcAft>
              <a:buClr>
                <a:schemeClr val="dk1"/>
              </a:buClr>
              <a:buSzPts val="1100"/>
              <a:buChar char="•"/>
              <a:defRPr>
                <a:solidFill>
                  <a:schemeClr val="dk1"/>
                </a:solidFill>
              </a:defRPr>
            </a:lvl4pPr>
            <a:lvl5pPr marL="2286000" lvl="4" indent="-298450" algn="l">
              <a:lnSpc>
                <a:spcPct val="100000"/>
              </a:lnSpc>
              <a:spcBef>
                <a:spcPts val="400"/>
              </a:spcBef>
              <a:spcAft>
                <a:spcPts val="0"/>
              </a:spcAft>
              <a:buClr>
                <a:schemeClr val="dk1"/>
              </a:buClr>
              <a:buSzPts val="1100"/>
              <a:buChar char="•"/>
              <a:defRPr>
                <a:solidFill>
                  <a:schemeClr val="dk1"/>
                </a:solidFill>
              </a:defRPr>
            </a:lvl5pPr>
            <a:lvl6pPr marL="2743200" lvl="5" indent="-298450" algn="l">
              <a:lnSpc>
                <a:spcPct val="100000"/>
              </a:lnSpc>
              <a:spcBef>
                <a:spcPts val="400"/>
              </a:spcBef>
              <a:spcAft>
                <a:spcPts val="0"/>
              </a:spcAft>
              <a:buClr>
                <a:schemeClr val="dk1"/>
              </a:buClr>
              <a:buSzPts val="1100"/>
              <a:buChar char="•"/>
              <a:defRPr/>
            </a:lvl6pPr>
            <a:lvl7pPr marL="3200400" lvl="6" indent="-298450" algn="l">
              <a:lnSpc>
                <a:spcPct val="100000"/>
              </a:lnSpc>
              <a:spcBef>
                <a:spcPts val="400"/>
              </a:spcBef>
              <a:spcAft>
                <a:spcPts val="0"/>
              </a:spcAft>
              <a:buClr>
                <a:schemeClr val="dk1"/>
              </a:buClr>
              <a:buSzPts val="1100"/>
              <a:buChar char="•"/>
              <a:defRPr/>
            </a:lvl7pPr>
            <a:lvl8pPr marL="3657600" lvl="7" indent="-298450" algn="l">
              <a:lnSpc>
                <a:spcPct val="100000"/>
              </a:lnSpc>
              <a:spcBef>
                <a:spcPts val="400"/>
              </a:spcBef>
              <a:spcAft>
                <a:spcPts val="0"/>
              </a:spcAft>
              <a:buClr>
                <a:schemeClr val="dk1"/>
              </a:buClr>
              <a:buSzPts val="1100"/>
              <a:buChar char="•"/>
              <a:defRPr/>
            </a:lvl8pPr>
            <a:lvl9pPr marL="4114800" lvl="8" indent="-298450" algn="l">
              <a:lnSpc>
                <a:spcPct val="100000"/>
              </a:lnSpc>
              <a:spcBef>
                <a:spcPts val="400"/>
              </a:spcBef>
              <a:spcAft>
                <a:spcPts val="0"/>
              </a:spcAft>
              <a:buClr>
                <a:schemeClr val="dk1"/>
              </a:buClr>
              <a:buSzPts val="1100"/>
              <a:buChar char="•"/>
              <a:defRPr/>
            </a:lvl9pPr>
          </a:lstStyle>
          <a:p>
            <a:endParaRPr/>
          </a:p>
        </p:txBody>
      </p:sp>
      <p:pic>
        <p:nvPicPr>
          <p:cNvPr id="271" name="Google Shape;271;p56"/>
          <p:cNvPicPr preferRelativeResize="0"/>
          <p:nvPr/>
        </p:nvPicPr>
        <p:blipFill rotWithShape="1">
          <a:blip r:embed="rId2">
            <a:alphaModFix/>
          </a:blip>
          <a:srcRect/>
          <a:stretch/>
        </p:blipFill>
        <p:spPr>
          <a:xfrm>
            <a:off x="342901" y="4786928"/>
            <a:ext cx="953919" cy="22113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4" name="Google Shape;274;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275"/>
        <p:cNvGrpSpPr/>
        <p:nvPr/>
      </p:nvGrpSpPr>
      <p:grpSpPr>
        <a:xfrm>
          <a:off x="0" y="0"/>
          <a:ext cx="0" cy="0"/>
          <a:chOff x="0" y="0"/>
          <a:chExt cx="0" cy="0"/>
        </a:xfrm>
      </p:grpSpPr>
      <p:sp>
        <p:nvSpPr>
          <p:cNvPr id="276" name="Google Shape;276;p53"/>
          <p:cNvSpPr txBox="1">
            <a:spLocks noGrp="1"/>
          </p:cNvSpPr>
          <p:nvPr>
            <p:ph type="title"/>
          </p:nvPr>
        </p:nvSpPr>
        <p:spPr>
          <a:xfrm>
            <a:off x="628650" y="116087"/>
            <a:ext cx="7886700" cy="417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7" name="Google Shape;277;p53"/>
          <p:cNvSpPr txBox="1">
            <a:spLocks noGrp="1"/>
          </p:cNvSpPr>
          <p:nvPr>
            <p:ph type="body" idx="1"/>
          </p:nvPr>
        </p:nvSpPr>
        <p:spPr>
          <a:xfrm>
            <a:off x="628650" y="923433"/>
            <a:ext cx="7886700" cy="363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
        <p:nvSpPr>
          <p:cNvPr id="278" name="Google Shape;278;p53"/>
          <p:cNvSpPr txBox="1">
            <a:spLocks noGrp="1"/>
          </p:cNvSpPr>
          <p:nvPr>
            <p:ph type="sldNum" idx="12"/>
          </p:nvPr>
        </p:nvSpPr>
        <p:spPr>
          <a:xfrm>
            <a:off x="6457950" y="4767266"/>
            <a:ext cx="20574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79" name="Google Shape;279;p53"/>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80" name="Google Shape;280;p53"/>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281" name="Google Shape;281;p53"/>
          <p:cNvSpPr txBox="1">
            <a:spLocks noGrp="1"/>
          </p:cNvSpPr>
          <p:nvPr>
            <p:ph type="body" idx="2"/>
          </p:nvPr>
        </p:nvSpPr>
        <p:spPr>
          <a:xfrm>
            <a:off x="628650" y="532805"/>
            <a:ext cx="7886700" cy="269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650"/>
              <a:buNone/>
              <a:defRPr sz="1650"/>
            </a:lvl1pPr>
            <a:lvl2pPr marL="914400" lvl="1" indent="-228600" algn="l">
              <a:lnSpc>
                <a:spcPct val="90000"/>
              </a:lnSpc>
              <a:spcBef>
                <a:spcPts val="1200"/>
              </a:spcBef>
              <a:spcAft>
                <a:spcPts val="0"/>
              </a:spcAft>
              <a:buClr>
                <a:schemeClr val="dk1"/>
              </a:buClr>
              <a:buSzPts val="1800"/>
              <a:buNone/>
              <a:defRPr/>
            </a:lvl2pPr>
            <a:lvl3pPr marL="1371600" lvl="2" indent="-228600" algn="l">
              <a:lnSpc>
                <a:spcPct val="90000"/>
              </a:lnSpc>
              <a:spcBef>
                <a:spcPts val="1200"/>
              </a:spcBef>
              <a:spcAft>
                <a:spcPts val="0"/>
              </a:spcAft>
              <a:buClr>
                <a:schemeClr val="dk1"/>
              </a:buClr>
              <a:buSzPts val="1500"/>
              <a:buNone/>
              <a:defRPr/>
            </a:lvl3pPr>
            <a:lvl4pPr marL="1828800" lvl="3" indent="-228600" algn="l">
              <a:lnSpc>
                <a:spcPct val="90000"/>
              </a:lnSpc>
              <a:spcBef>
                <a:spcPts val="1200"/>
              </a:spcBef>
              <a:spcAft>
                <a:spcPts val="0"/>
              </a:spcAft>
              <a:buClr>
                <a:schemeClr val="dk1"/>
              </a:buClr>
              <a:buSzPts val="1350"/>
              <a:buNone/>
              <a:defRPr/>
            </a:lvl4pPr>
            <a:lvl5pPr marL="2286000" lvl="4" indent="-228600" algn="l">
              <a:lnSpc>
                <a:spcPct val="90000"/>
              </a:lnSpc>
              <a:spcBef>
                <a:spcPts val="1200"/>
              </a:spcBef>
              <a:spcAft>
                <a:spcPts val="0"/>
              </a:spcAft>
              <a:buClr>
                <a:schemeClr val="dk1"/>
              </a:buClr>
              <a:buSzPts val="135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pic>
        <p:nvPicPr>
          <p:cNvPr id="282" name="Google Shape;282;p53"/>
          <p:cNvPicPr preferRelativeResize="0"/>
          <p:nvPr/>
        </p:nvPicPr>
        <p:blipFill rotWithShape="1">
          <a:blip r:embed="rId2">
            <a:alphaModFix/>
          </a:blip>
          <a:srcRect/>
          <a:stretch/>
        </p:blipFill>
        <p:spPr>
          <a:xfrm>
            <a:off x="342900" y="4811284"/>
            <a:ext cx="812246" cy="18645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83"/>
        <p:cNvGrpSpPr/>
        <p:nvPr/>
      </p:nvGrpSpPr>
      <p:grpSpPr>
        <a:xfrm>
          <a:off x="0" y="0"/>
          <a:ext cx="0" cy="0"/>
          <a:chOff x="0" y="0"/>
          <a:chExt cx="0" cy="0"/>
        </a:xfrm>
      </p:grpSpPr>
      <p:sp>
        <p:nvSpPr>
          <p:cNvPr id="284" name="Google Shape;284;p54"/>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t" anchorCtr="0">
            <a:normAutofit/>
          </a:bodyPr>
          <a:lstStyle>
            <a:lvl1pPr marR="0" lvl="0" algn="l">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a:endParaRPr/>
          </a:p>
        </p:txBody>
      </p:sp>
      <p:sp>
        <p:nvSpPr>
          <p:cNvPr id="285" name="Google Shape;285;p54"/>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rm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cxnSp>
        <p:nvCxnSpPr>
          <p:cNvPr id="286" name="Google Shape;286;p54"/>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287" name="Google Shape;287;p54"/>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288" name="Google Shape;288;p54"/>
          <p:cNvSpPr txBox="1">
            <a:spLocks noGrp="1"/>
          </p:cNvSpPr>
          <p:nvPr>
            <p:ph type="body" idx="1"/>
          </p:nvPr>
        </p:nvSpPr>
        <p:spPr>
          <a:xfrm>
            <a:off x="628650" y="923433"/>
            <a:ext cx="3886200" cy="36312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9" name="Google Shape;289;p54"/>
          <p:cNvSpPr txBox="1">
            <a:spLocks noGrp="1"/>
          </p:cNvSpPr>
          <p:nvPr>
            <p:ph type="body" idx="2"/>
          </p:nvPr>
        </p:nvSpPr>
        <p:spPr>
          <a:xfrm>
            <a:off x="4629150" y="923433"/>
            <a:ext cx="3886200" cy="36312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0" name="Google Shape;290;p54"/>
          <p:cNvSpPr txBox="1">
            <a:spLocks noGrp="1"/>
          </p:cNvSpPr>
          <p:nvPr>
            <p:ph type="body" idx="3"/>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dk1"/>
              </a:buClr>
              <a:buSzPts val="1700"/>
              <a:buFont typeface="Arial"/>
              <a:buNone/>
              <a:defRPr sz="1700" b="0" i="0" u="none" strike="noStrike" cap="none">
                <a:solidFill>
                  <a:schemeClr val="dk1"/>
                </a:solidFill>
                <a:latin typeface="Calibri"/>
                <a:ea typeface="Calibri"/>
                <a:cs typeface="Calibri"/>
                <a:sym typeface="Calibri"/>
              </a:defRPr>
            </a:lvl1pPr>
            <a:lvl2pPr marL="914400" marR="0" lvl="1" indent="-228600" algn="l">
              <a:lnSpc>
                <a:spcPct val="90000"/>
              </a:lnSpc>
              <a:spcBef>
                <a:spcPts val="12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12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91" name="Google Shape;291;p54"/>
          <p:cNvPicPr preferRelativeResize="0"/>
          <p:nvPr/>
        </p:nvPicPr>
        <p:blipFill rotWithShape="1">
          <a:blip r:embed="rId2">
            <a:alphaModFix/>
          </a:blip>
          <a:srcRect/>
          <a:stretch/>
        </p:blipFill>
        <p:spPr>
          <a:xfrm>
            <a:off x="342900" y="4793619"/>
            <a:ext cx="953919" cy="2211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Slide">
  <p:cSld name="14_Title Slide">
    <p:bg>
      <p:bgPr>
        <a:solidFill>
          <a:srgbClr val="333B4E"/>
        </a:solidFill>
        <a:effectLst/>
      </p:bgPr>
    </p:bg>
    <p:spTree>
      <p:nvGrpSpPr>
        <p:cNvPr id="1" name="Shape 30"/>
        <p:cNvGrpSpPr/>
        <p:nvPr/>
      </p:nvGrpSpPr>
      <p:grpSpPr>
        <a:xfrm>
          <a:off x="0" y="0"/>
          <a:ext cx="0" cy="0"/>
          <a:chOff x="0" y="0"/>
          <a:chExt cx="0" cy="0"/>
        </a:xfrm>
      </p:grpSpPr>
      <p:sp>
        <p:nvSpPr>
          <p:cNvPr id="31" name="Google Shape;31;p75"/>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2" name="Google Shape;32;p75"/>
          <p:cNvPicPr preferRelativeResize="0"/>
          <p:nvPr/>
        </p:nvPicPr>
        <p:blipFill rotWithShape="1">
          <a:blip r:embed="rId2">
            <a:alphaModFix/>
          </a:blip>
          <a:srcRect/>
          <a:stretch/>
        </p:blipFill>
        <p:spPr>
          <a:xfrm>
            <a:off x="1828176" y="1380558"/>
            <a:ext cx="5487649" cy="1574846"/>
          </a:xfrm>
          <a:prstGeom prst="rect">
            <a:avLst/>
          </a:prstGeom>
          <a:noFill/>
          <a:ln>
            <a:noFill/>
          </a:ln>
        </p:spPr>
      </p:pic>
      <p:sp>
        <p:nvSpPr>
          <p:cNvPr id="33" name="Google Shape;33;p75"/>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92"/>
        <p:cNvGrpSpPr/>
        <p:nvPr/>
      </p:nvGrpSpPr>
      <p:grpSpPr>
        <a:xfrm>
          <a:off x="0" y="0"/>
          <a:ext cx="0" cy="0"/>
          <a:chOff x="0" y="0"/>
          <a:chExt cx="0" cy="0"/>
        </a:xfrm>
      </p:grpSpPr>
      <p:sp>
        <p:nvSpPr>
          <p:cNvPr id="293" name="Google Shape;293;p5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94" name="Google Shape;294;p55"/>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95" name="Google Shape;295;p55"/>
          <p:cNvCxnSpPr/>
          <p:nvPr/>
        </p:nvCxnSpPr>
        <p:spPr>
          <a:xfrm>
            <a:off x="342900" y="829818"/>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96" name="Google Shape;296;p55"/>
          <p:cNvSpPr txBox="1">
            <a:spLocks noGrp="1"/>
          </p:cNvSpPr>
          <p:nvPr>
            <p:ph type="title"/>
          </p:nvPr>
        </p:nvSpPr>
        <p:spPr>
          <a:xfrm>
            <a:off x="628650" y="116586"/>
            <a:ext cx="7886700" cy="417000"/>
          </a:xfrm>
          <a:prstGeom prst="rect">
            <a:avLst/>
          </a:prstGeom>
          <a:noFill/>
          <a:ln>
            <a:noFill/>
          </a:ln>
        </p:spPr>
        <p:txBody>
          <a:bodyPr spcFirstLastPara="1" wrap="square" lIns="68575" tIns="34275" rIns="68575" bIns="34275" anchor="ctr" anchorCtr="0">
            <a:noAutofit/>
          </a:bodyPr>
          <a:lstStyle>
            <a:lvl1pPr marR="0" lvl="0" algn="l">
              <a:lnSpc>
                <a:spcPct val="90000"/>
              </a:lnSpc>
              <a:spcBef>
                <a:spcPts val="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a:endParaRPr/>
          </a:p>
        </p:txBody>
      </p:sp>
      <p:pic>
        <p:nvPicPr>
          <p:cNvPr id="297" name="Google Shape;297;p55"/>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8"/>
        <p:cNvGrpSpPr/>
        <p:nvPr/>
      </p:nvGrpSpPr>
      <p:grpSpPr>
        <a:xfrm>
          <a:off x="0" y="0"/>
          <a:ext cx="0" cy="0"/>
          <a:chOff x="0" y="0"/>
          <a:chExt cx="0" cy="0"/>
        </a:xfrm>
      </p:grpSpPr>
      <p:sp>
        <p:nvSpPr>
          <p:cNvPr id="299" name="Google Shape;299;p5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00" name="Google Shape;300;p5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1" name="Google Shape;301;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2"/>
        <p:cNvGrpSpPr/>
        <p:nvPr/>
      </p:nvGrpSpPr>
      <p:grpSpPr>
        <a:xfrm>
          <a:off x="0" y="0"/>
          <a:ext cx="0" cy="0"/>
          <a:chOff x="0" y="0"/>
          <a:chExt cx="0" cy="0"/>
        </a:xfrm>
      </p:grpSpPr>
      <p:sp>
        <p:nvSpPr>
          <p:cNvPr id="303" name="Google Shape;303;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4" name="Google Shape;304;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5"/>
        <p:cNvGrpSpPr/>
        <p:nvPr/>
      </p:nvGrpSpPr>
      <p:grpSpPr>
        <a:xfrm>
          <a:off x="0" y="0"/>
          <a:ext cx="0" cy="0"/>
          <a:chOff x="0" y="0"/>
          <a:chExt cx="0" cy="0"/>
        </a:xfrm>
      </p:grpSpPr>
      <p:sp>
        <p:nvSpPr>
          <p:cNvPr id="306" name="Google Shape;306;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7" name="Google Shape;307;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8" name="Google Shape;308;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9"/>
        <p:cNvGrpSpPr/>
        <p:nvPr/>
      </p:nvGrpSpPr>
      <p:grpSpPr>
        <a:xfrm>
          <a:off x="0" y="0"/>
          <a:ext cx="0" cy="0"/>
          <a:chOff x="0" y="0"/>
          <a:chExt cx="0" cy="0"/>
        </a:xfrm>
      </p:grpSpPr>
      <p:sp>
        <p:nvSpPr>
          <p:cNvPr id="310" name="Google Shape;310;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1" name="Google Shape;311;p6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2" name="Google Shape;312;p6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3" name="Google Shape;313;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4"/>
        <p:cNvGrpSpPr/>
        <p:nvPr/>
      </p:nvGrpSpPr>
      <p:grpSpPr>
        <a:xfrm>
          <a:off x="0" y="0"/>
          <a:ext cx="0" cy="0"/>
          <a:chOff x="0" y="0"/>
          <a:chExt cx="0" cy="0"/>
        </a:xfrm>
      </p:grpSpPr>
      <p:sp>
        <p:nvSpPr>
          <p:cNvPr id="315" name="Google Shape;315;p6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6" name="Google Shape;316;p6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7" name="Google Shape;317;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8"/>
        <p:cNvGrpSpPr/>
        <p:nvPr/>
      </p:nvGrpSpPr>
      <p:grpSpPr>
        <a:xfrm>
          <a:off x="0" y="0"/>
          <a:ext cx="0" cy="0"/>
          <a:chOff x="0" y="0"/>
          <a:chExt cx="0" cy="0"/>
        </a:xfrm>
      </p:grpSpPr>
      <p:sp>
        <p:nvSpPr>
          <p:cNvPr id="319" name="Google Shape;319;p6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0" name="Google Shape;320;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1"/>
        <p:cNvGrpSpPr/>
        <p:nvPr/>
      </p:nvGrpSpPr>
      <p:grpSpPr>
        <a:xfrm>
          <a:off x="0" y="0"/>
          <a:ext cx="0" cy="0"/>
          <a:chOff x="0" y="0"/>
          <a:chExt cx="0" cy="0"/>
        </a:xfrm>
      </p:grpSpPr>
      <p:sp>
        <p:nvSpPr>
          <p:cNvPr id="322" name="Google Shape;322;p6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24" name="Google Shape;324;p6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5" name="Google Shape;325;p6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26" name="Google Shape;326;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7"/>
        <p:cNvGrpSpPr/>
        <p:nvPr/>
      </p:nvGrpSpPr>
      <p:grpSpPr>
        <a:xfrm>
          <a:off x="0" y="0"/>
          <a:ext cx="0" cy="0"/>
          <a:chOff x="0" y="0"/>
          <a:chExt cx="0" cy="0"/>
        </a:xfrm>
      </p:grpSpPr>
      <p:sp>
        <p:nvSpPr>
          <p:cNvPr id="328" name="Google Shape;328;p6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329" name="Google Shape;329;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0"/>
        <p:cNvGrpSpPr/>
        <p:nvPr/>
      </p:nvGrpSpPr>
      <p:grpSpPr>
        <a:xfrm>
          <a:off x="0" y="0"/>
          <a:ext cx="0" cy="0"/>
          <a:chOff x="0" y="0"/>
          <a:chExt cx="0" cy="0"/>
        </a:xfrm>
      </p:grpSpPr>
      <p:sp>
        <p:nvSpPr>
          <p:cNvPr id="331" name="Google Shape;331;p6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32" name="Google Shape;332;p6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333" name="Google Shape;333;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5_Title Slide">
  <p:cSld name="15_Title Slide">
    <p:bg>
      <p:bgPr>
        <a:solidFill>
          <a:srgbClr val="FFC617"/>
        </a:solidFill>
        <a:effectLst/>
      </p:bgPr>
    </p:bg>
    <p:spTree>
      <p:nvGrpSpPr>
        <p:cNvPr id="1" name="Shape 34"/>
        <p:cNvGrpSpPr/>
        <p:nvPr/>
      </p:nvGrpSpPr>
      <p:grpSpPr>
        <a:xfrm>
          <a:off x="0" y="0"/>
          <a:ext cx="0" cy="0"/>
          <a:chOff x="0" y="0"/>
          <a:chExt cx="0" cy="0"/>
        </a:xfrm>
      </p:grpSpPr>
      <p:sp>
        <p:nvSpPr>
          <p:cNvPr id="35" name="Google Shape;35;p76"/>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6" name="Google Shape;36;p76"/>
          <p:cNvPicPr preferRelativeResize="0"/>
          <p:nvPr/>
        </p:nvPicPr>
        <p:blipFill rotWithShape="1">
          <a:blip r:embed="rId2">
            <a:alphaModFix/>
          </a:blip>
          <a:srcRect/>
          <a:stretch/>
        </p:blipFill>
        <p:spPr>
          <a:xfrm>
            <a:off x="1829423" y="1290781"/>
            <a:ext cx="5485152" cy="1664625"/>
          </a:xfrm>
          <a:prstGeom prst="rect">
            <a:avLst/>
          </a:prstGeom>
          <a:noFill/>
          <a:ln>
            <a:noFill/>
          </a:ln>
        </p:spPr>
      </p:pic>
      <p:sp>
        <p:nvSpPr>
          <p:cNvPr id="37" name="Google Shape;37;p76"/>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694790"/>
        </a:solidFill>
        <a:effectLst/>
      </p:bgPr>
    </p:bg>
    <p:spTree>
      <p:nvGrpSpPr>
        <p:cNvPr id="1" name="Shape 334"/>
        <p:cNvGrpSpPr/>
        <p:nvPr/>
      </p:nvGrpSpPr>
      <p:grpSpPr>
        <a:xfrm>
          <a:off x="0" y="0"/>
          <a:ext cx="0" cy="0"/>
          <a:chOff x="0" y="0"/>
          <a:chExt cx="0" cy="0"/>
        </a:xfrm>
      </p:grpSpPr>
      <p:pic>
        <p:nvPicPr>
          <p:cNvPr id="335" name="Google Shape;335;p7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36" name="Google Shape;336;p7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37" name="Google Shape;337;p70"/>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pic>
        <p:nvPicPr>
          <p:cNvPr id="338" name="Google Shape;338;p70"/>
          <p:cNvPicPr preferRelativeResize="0"/>
          <p:nvPr/>
        </p:nvPicPr>
        <p:blipFill rotWithShape="1">
          <a:blip r:embed="rId3">
            <a:alphaModFix/>
          </a:blip>
          <a:srcRect/>
          <a:stretch/>
        </p:blipFill>
        <p:spPr>
          <a:xfrm>
            <a:off x="342900" y="4793619"/>
            <a:ext cx="953919" cy="221130"/>
          </a:xfrm>
          <a:prstGeom prst="rect">
            <a:avLst/>
          </a:prstGeom>
          <a:noFill/>
          <a:ln>
            <a:noFill/>
          </a:ln>
        </p:spPr>
      </p:pic>
      <p:sp>
        <p:nvSpPr>
          <p:cNvPr id="339" name="Google Shape;339;p70"/>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0" name="Google Shape;340;p70"/>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8_Title Slide">
  <p:cSld name="18_Title Slide">
    <p:bg>
      <p:bgPr>
        <a:solidFill>
          <a:srgbClr val="6B4791"/>
        </a:solidFill>
        <a:effectLst/>
      </p:bgPr>
    </p:bg>
    <p:spTree>
      <p:nvGrpSpPr>
        <p:cNvPr id="1" name="Shape 341"/>
        <p:cNvGrpSpPr/>
        <p:nvPr/>
      </p:nvGrpSpPr>
      <p:grpSpPr>
        <a:xfrm>
          <a:off x="0" y="0"/>
          <a:ext cx="0" cy="0"/>
          <a:chOff x="0" y="0"/>
          <a:chExt cx="0" cy="0"/>
        </a:xfrm>
      </p:grpSpPr>
      <p:sp>
        <p:nvSpPr>
          <p:cNvPr id="342" name="Google Shape;342;p71"/>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343" name="Google Shape;343;p71"/>
          <p:cNvSpPr/>
          <p:nvPr/>
        </p:nvSpPr>
        <p:spPr>
          <a:xfrm>
            <a:off x="4262814" y="1456040"/>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4" name="Google Shape;344;p71"/>
          <p:cNvSpPr/>
          <p:nvPr/>
        </p:nvSpPr>
        <p:spPr>
          <a:xfrm rot="5400000">
            <a:off x="4981885" y="735918"/>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 name="Google Shape;345;p71"/>
          <p:cNvSpPr/>
          <p:nvPr/>
        </p:nvSpPr>
        <p:spPr>
          <a:xfrm>
            <a:off x="5731858" y="1423339"/>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6" name="Google Shape;346;p71"/>
          <p:cNvPicPr preferRelativeResize="0"/>
          <p:nvPr/>
        </p:nvPicPr>
        <p:blipFill rotWithShape="1">
          <a:blip r:embed="rId2">
            <a:alphaModFix/>
          </a:blip>
          <a:srcRect l="23888" t="39421" r="23985" b="40897"/>
          <a:stretch/>
        </p:blipFill>
        <p:spPr>
          <a:xfrm>
            <a:off x="1792280" y="1357931"/>
            <a:ext cx="5540675" cy="1568948"/>
          </a:xfrm>
          <a:prstGeom prst="rect">
            <a:avLst/>
          </a:prstGeom>
          <a:noFill/>
          <a:ln>
            <a:noFill/>
          </a:ln>
        </p:spPr>
      </p:pic>
      <p:sp>
        <p:nvSpPr>
          <p:cNvPr id="347" name="Google Shape;347;p71"/>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348"/>
        <p:cNvGrpSpPr/>
        <p:nvPr/>
      </p:nvGrpSpPr>
      <p:grpSpPr>
        <a:xfrm>
          <a:off x="0" y="0"/>
          <a:ext cx="0" cy="0"/>
          <a:chOff x="0" y="0"/>
          <a:chExt cx="0" cy="0"/>
        </a:xfrm>
      </p:grpSpPr>
      <p:sp>
        <p:nvSpPr>
          <p:cNvPr id="349" name="Google Shape;349;p72"/>
          <p:cNvSpPr txBox="1">
            <a:spLocks noGrp="1"/>
          </p:cNvSpPr>
          <p:nvPr>
            <p:ph type="title"/>
          </p:nvPr>
        </p:nvSpPr>
        <p:spPr>
          <a:xfrm>
            <a:off x="628650" y="388267"/>
            <a:ext cx="7886700" cy="4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0" name="Google Shape;350;p72"/>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351" name="Google Shape;351;p7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52" name="Google Shape;352;p72"/>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353" name="Google Shape;353;p72"/>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pic>
        <p:nvPicPr>
          <p:cNvPr id="354" name="Google Shape;354;p72"/>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355" name="Google Shape;355;p72"/>
          <p:cNvSpPr txBox="1"/>
          <p:nvPr/>
        </p:nvSpPr>
        <p:spPr>
          <a:xfrm>
            <a:off x="3634027" y="4793618"/>
            <a:ext cx="2236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PROTECTED CRADA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6_Title Slide">
  <p:cSld name="16_Title Slide">
    <p:bg>
      <p:bgPr>
        <a:solidFill>
          <a:srgbClr val="000000"/>
        </a:solidFill>
        <a:effectLst/>
      </p:bgPr>
    </p:bg>
    <p:spTree>
      <p:nvGrpSpPr>
        <p:cNvPr id="1" name="Shape 38"/>
        <p:cNvGrpSpPr/>
        <p:nvPr/>
      </p:nvGrpSpPr>
      <p:grpSpPr>
        <a:xfrm>
          <a:off x="0" y="0"/>
          <a:ext cx="0" cy="0"/>
          <a:chOff x="0" y="0"/>
          <a:chExt cx="0" cy="0"/>
        </a:xfrm>
      </p:grpSpPr>
      <p:sp>
        <p:nvSpPr>
          <p:cNvPr id="39" name="Google Shape;39;p77"/>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40" name="Google Shape;40;p77"/>
          <p:cNvPicPr preferRelativeResize="0"/>
          <p:nvPr/>
        </p:nvPicPr>
        <p:blipFill rotWithShape="1">
          <a:blip r:embed="rId2">
            <a:alphaModFix/>
          </a:blip>
          <a:srcRect/>
          <a:stretch/>
        </p:blipFill>
        <p:spPr>
          <a:xfrm>
            <a:off x="1828800" y="1456823"/>
            <a:ext cx="5486398" cy="1418983"/>
          </a:xfrm>
          <a:prstGeom prst="rect">
            <a:avLst/>
          </a:prstGeom>
          <a:noFill/>
          <a:ln>
            <a:noFill/>
          </a:ln>
        </p:spPr>
      </p:pic>
      <p:sp>
        <p:nvSpPr>
          <p:cNvPr id="41" name="Google Shape;41;p77"/>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Title Slide">
  <p:cSld name="13_Title Slide">
    <p:bg>
      <p:bgPr>
        <a:solidFill>
          <a:srgbClr val="E9E8E6"/>
        </a:solidFill>
        <a:effectLst/>
      </p:bgPr>
    </p:bg>
    <p:spTree>
      <p:nvGrpSpPr>
        <p:cNvPr id="1" name="Shape 42"/>
        <p:cNvGrpSpPr/>
        <p:nvPr/>
      </p:nvGrpSpPr>
      <p:grpSpPr>
        <a:xfrm>
          <a:off x="0" y="0"/>
          <a:ext cx="0" cy="0"/>
          <a:chOff x="0" y="0"/>
          <a:chExt cx="0" cy="0"/>
        </a:xfrm>
      </p:grpSpPr>
      <p:sp>
        <p:nvSpPr>
          <p:cNvPr id="43" name="Google Shape;43;p78"/>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dk1"/>
              </a:buClr>
              <a:buSzPts val="1500"/>
              <a:buNone/>
              <a:defRPr sz="15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44" name="Google Shape;44;p78"/>
          <p:cNvPicPr preferRelativeResize="0"/>
          <p:nvPr/>
        </p:nvPicPr>
        <p:blipFill rotWithShape="1">
          <a:blip r:embed="rId2">
            <a:alphaModFix/>
          </a:blip>
          <a:srcRect/>
          <a:stretch/>
        </p:blipFill>
        <p:spPr>
          <a:xfrm>
            <a:off x="1828176" y="1473590"/>
            <a:ext cx="5487645" cy="1371601"/>
          </a:xfrm>
          <a:prstGeom prst="rect">
            <a:avLst/>
          </a:prstGeom>
          <a:noFill/>
          <a:ln>
            <a:noFill/>
          </a:ln>
        </p:spPr>
      </p:pic>
      <p:sp>
        <p:nvSpPr>
          <p:cNvPr id="45" name="Google Shape;45;p78"/>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1"/>
              </a:buClr>
              <a:buSzPts val="1500"/>
              <a:buFont typeface="Arial"/>
              <a:buNone/>
              <a:defRPr sz="15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7_Title Slide">
  <p:cSld name="17_Title Slide">
    <p:bg>
      <p:bgPr>
        <a:solidFill>
          <a:srgbClr val="70C7BF"/>
        </a:solidFill>
        <a:effectLst/>
      </p:bgPr>
    </p:bg>
    <p:spTree>
      <p:nvGrpSpPr>
        <p:cNvPr id="1" name="Shape 46"/>
        <p:cNvGrpSpPr/>
        <p:nvPr/>
      </p:nvGrpSpPr>
      <p:grpSpPr>
        <a:xfrm>
          <a:off x="0" y="0"/>
          <a:ext cx="0" cy="0"/>
          <a:chOff x="0" y="0"/>
          <a:chExt cx="0" cy="0"/>
        </a:xfrm>
      </p:grpSpPr>
      <p:pic>
        <p:nvPicPr>
          <p:cNvPr id="47" name="Google Shape;47;p79"/>
          <p:cNvPicPr preferRelativeResize="0"/>
          <p:nvPr/>
        </p:nvPicPr>
        <p:blipFill rotWithShape="1">
          <a:blip r:embed="rId2">
            <a:alphaModFix/>
          </a:blip>
          <a:srcRect t="3025"/>
          <a:stretch/>
        </p:blipFill>
        <p:spPr>
          <a:xfrm>
            <a:off x="0" y="0"/>
            <a:ext cx="9144002" cy="4433863"/>
          </a:xfrm>
          <a:prstGeom prst="rect">
            <a:avLst/>
          </a:prstGeom>
          <a:noFill/>
          <a:ln>
            <a:noFill/>
          </a:ln>
        </p:spPr>
      </p:pic>
      <p:sp>
        <p:nvSpPr>
          <p:cNvPr id="48" name="Google Shape;48;p79"/>
          <p:cNvSpPr/>
          <p:nvPr/>
        </p:nvSpPr>
        <p:spPr>
          <a:xfrm>
            <a:off x="0" y="2794849"/>
            <a:ext cx="9144000" cy="2348700"/>
          </a:xfrm>
          <a:prstGeom prst="rect">
            <a:avLst/>
          </a:prstGeom>
          <a:solidFill>
            <a:srgbClr val="70C7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9"/>
          <p:cNvSpPr txBox="1">
            <a:spLocks noGrp="1"/>
          </p:cNvSpPr>
          <p:nvPr>
            <p:ph type="subTitle" idx="1"/>
          </p:nvPr>
        </p:nvSpPr>
        <p:spPr>
          <a:xfrm>
            <a:off x="2057400" y="3202784"/>
            <a:ext cx="5010600" cy="12417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0" name="Google Shape;50;p79"/>
          <p:cNvSpPr txBox="1">
            <a:spLocks noGrp="1"/>
          </p:cNvSpPr>
          <p:nvPr>
            <p:ph type="ctrTitle"/>
          </p:nvPr>
        </p:nvSpPr>
        <p:spPr>
          <a:xfrm>
            <a:off x="2057400" y="2894174"/>
            <a:ext cx="5010600" cy="2760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500"/>
              <a:buFont typeface="Arial"/>
              <a:buNone/>
              <a:defRPr sz="1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79"/>
          <p:cNvSpPr/>
          <p:nvPr/>
        </p:nvSpPr>
        <p:spPr>
          <a:xfrm>
            <a:off x="0" y="0"/>
            <a:ext cx="9144000" cy="1543200"/>
          </a:xfrm>
          <a:prstGeom prst="rect">
            <a:avLst/>
          </a:prstGeom>
          <a:solidFill>
            <a:srgbClr val="70C7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rgbClr val="000000"/>
        </a:solidFill>
        <a:effectLst/>
      </p:bgPr>
    </p:bg>
    <p:spTree>
      <p:nvGrpSpPr>
        <p:cNvPr id="1" name="Shape 52"/>
        <p:cNvGrpSpPr/>
        <p:nvPr/>
      </p:nvGrpSpPr>
      <p:grpSpPr>
        <a:xfrm>
          <a:off x="0" y="0"/>
          <a:ext cx="0" cy="0"/>
          <a:chOff x="0" y="0"/>
          <a:chExt cx="0" cy="0"/>
        </a:xfrm>
      </p:grpSpPr>
      <p:pic>
        <p:nvPicPr>
          <p:cNvPr id="53" name="Google Shape;53;p8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80"/>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80"/>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700"/>
              <a:buNone/>
              <a:defRPr sz="17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6" name="Google Shape;56;p8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57" name="Google Shape;57;p80"/>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pic>
        <p:nvPicPr>
          <p:cNvPr id="58" name="Google Shape;58;p80"/>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5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5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94949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9" name="Google Shape;9;p5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94949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0" name="Google Shape;10;p5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4"/>
        <p:cNvGrpSpPr/>
        <p:nvPr/>
      </p:nvGrpSpPr>
      <p:grpSpPr>
        <a:xfrm>
          <a:off x="0" y="0"/>
          <a:ext cx="0" cy="0"/>
          <a:chOff x="0" y="0"/>
          <a:chExt cx="0" cy="0"/>
        </a:xfrm>
      </p:grpSpPr>
      <p:sp>
        <p:nvSpPr>
          <p:cNvPr id="255" name="Google Shape;255;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56" name="Google Shape;256;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7" name="Google Shape;257;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TOMScience-org/AMPL/tree/master/atomsci/ddm/examples/tutorials"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hyperlink" Target="https://modac.cancer.gov/" TargetMode="External"/><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86/s12859-019-3135-4" TargetMode="External"/><Relationship Id="rId2" Type="http://schemas.openxmlformats.org/officeDocument/2006/relationships/notesSlide" Target="../notesSlides/notesSlide36.xml"/><Relationship Id="rId1" Type="http://schemas.openxmlformats.org/officeDocument/2006/relationships/slideLayout" Target="../slideLayouts/slideLayout3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38.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38.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38.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38.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png"/><Relationship Id="rId3" Type="http://schemas.openxmlformats.org/officeDocument/2006/relationships/image" Target="../media/image25.jpg"/><Relationship Id="rId7" Type="http://schemas.openxmlformats.org/officeDocument/2006/relationships/image" Target="../media/image29.jpg"/><Relationship Id="rId12"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28.jp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 Id="rId14" Type="http://schemas.openxmlformats.org/officeDocument/2006/relationships/image" Target="../media/image3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hyperlink" Target="https://modac.cancer.gov/" TargetMode="External"/><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5"/>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361" name="Google Shape;361;p25"/>
          <p:cNvSpPr txBox="1"/>
          <p:nvPr/>
        </p:nvSpPr>
        <p:spPr>
          <a:xfrm>
            <a:off x="323490" y="3933134"/>
            <a:ext cx="84969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 sz="2200" b="1" i="0" u="none" strike="noStrike" cap="none">
                <a:solidFill>
                  <a:srgbClr val="FFFFFF"/>
                </a:solidFill>
                <a:latin typeface="Calibri"/>
                <a:ea typeface="Calibri"/>
                <a:cs typeface="Calibri"/>
                <a:sym typeface="Calibri"/>
              </a:rPr>
              <a:t>2022 Summer Butler-FNL/ATOM Project Presentation</a:t>
            </a:r>
            <a:endParaRPr sz="2200" b="0" i="0" u="none" strike="noStrike" cap="none">
              <a:solidFill>
                <a:schemeClr val="dk1"/>
              </a:solidFill>
              <a:latin typeface="Calibri"/>
              <a:ea typeface="Calibri"/>
              <a:cs typeface="Calibri"/>
              <a:sym typeface="Calibri"/>
            </a:endParaRPr>
          </a:p>
        </p:txBody>
      </p:sp>
      <p:sp>
        <p:nvSpPr>
          <p:cNvPr id="362" name="Google Shape;362;p25"/>
          <p:cNvSpPr txBox="1"/>
          <p:nvPr/>
        </p:nvSpPr>
        <p:spPr>
          <a:xfrm>
            <a:off x="323490" y="4442961"/>
            <a:ext cx="1604506"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FFFFFF"/>
                </a:solidFill>
                <a:latin typeface="Calibri"/>
                <a:ea typeface="Calibri"/>
                <a:cs typeface="Calibri"/>
                <a:sym typeface="Calibri"/>
              </a:rPr>
              <a:t>July 27, 2022</a:t>
            </a:r>
            <a:endParaRPr sz="1200" b="0" i="0" u="none" strike="noStrike" cap="none">
              <a:solidFill>
                <a:schemeClr val="dk1"/>
              </a:solidFill>
              <a:latin typeface="Calibri"/>
              <a:ea typeface="Calibri"/>
              <a:cs typeface="Calibri"/>
              <a:sym typeface="Calibri"/>
            </a:endParaRPr>
          </a:p>
        </p:txBody>
      </p:sp>
      <p:pic>
        <p:nvPicPr>
          <p:cNvPr id="363" name="Google Shape;363;p25"/>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364" name="Google Shape;364;p25"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365" name="Google Shape;365;p25"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366" name="Google Shape;366;p25"/>
          <p:cNvPicPr preferRelativeResize="0"/>
          <p:nvPr/>
        </p:nvPicPr>
        <p:blipFill rotWithShape="1">
          <a:blip r:embed="rId6">
            <a:alphaModFix/>
          </a:blip>
          <a:srcRect/>
          <a:stretch/>
        </p:blipFill>
        <p:spPr>
          <a:xfrm>
            <a:off x="3398654" y="212894"/>
            <a:ext cx="1685902" cy="455135"/>
          </a:xfrm>
          <a:prstGeom prst="rect">
            <a:avLst/>
          </a:prstGeom>
          <a:noFill/>
          <a:ln>
            <a:noFill/>
          </a:ln>
        </p:spPr>
      </p:pic>
      <p:pic>
        <p:nvPicPr>
          <p:cNvPr id="367" name="Google Shape;367;p25"/>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
          <p:cNvSpPr txBox="1">
            <a:spLocks noGrp="1"/>
          </p:cNvSpPr>
          <p:nvPr>
            <p:ph type="title"/>
          </p:nvPr>
        </p:nvSpPr>
        <p:spPr>
          <a:xfrm>
            <a:off x="628650" y="175215"/>
            <a:ext cx="7886700" cy="312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 b="1">
                <a:latin typeface="Calibri"/>
                <a:ea typeface="Calibri"/>
                <a:cs typeface="Calibri"/>
                <a:sym typeface="Calibri"/>
              </a:rPr>
              <a:t>Name: Avery VonDielingen</a:t>
            </a:r>
            <a:endParaRPr b="1">
              <a:latin typeface="Calibri"/>
              <a:ea typeface="Calibri"/>
              <a:cs typeface="Calibri"/>
              <a:sym typeface="Calibri"/>
            </a:endParaRPr>
          </a:p>
        </p:txBody>
      </p:sp>
      <p:sp>
        <p:nvSpPr>
          <p:cNvPr id="494" name="Google Shape;494;p3"/>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000000"/>
              </a:buClr>
              <a:buSzPts val="1125"/>
              <a:buFont typeface="Arial"/>
              <a:buNone/>
            </a:pPr>
            <a:fld id="{00000000-1234-1234-1234-123412341234}" type="slidenum">
              <a:rPr lang="en" sz="1125">
                <a:latin typeface="Calibri"/>
                <a:ea typeface="Calibri"/>
                <a:cs typeface="Calibri"/>
                <a:sym typeface="Calibri"/>
              </a:rPr>
              <a:t>10</a:t>
            </a:fld>
            <a:endParaRPr sz="1125">
              <a:latin typeface="Calibri"/>
              <a:ea typeface="Calibri"/>
              <a:cs typeface="Calibri"/>
              <a:sym typeface="Calibri"/>
            </a:endParaRPr>
          </a:p>
        </p:txBody>
      </p:sp>
      <p:sp>
        <p:nvSpPr>
          <p:cNvPr id="495" name="Google Shape;495;p3"/>
          <p:cNvSpPr txBox="1">
            <a:spLocks noGrp="1"/>
          </p:cNvSpPr>
          <p:nvPr>
            <p:ph type="body" idx="2"/>
          </p:nvPr>
        </p:nvSpPr>
        <p:spPr>
          <a:xfrm>
            <a:off x="679650" y="488122"/>
            <a:ext cx="7886700" cy="3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1200"/>
              </a:spcAft>
              <a:buClr>
                <a:schemeClr val="dk1"/>
              </a:buClr>
              <a:buSzPts val="1600"/>
              <a:buNone/>
            </a:pPr>
            <a:r>
              <a:rPr lang="en">
                <a:latin typeface="Calibri"/>
                <a:ea typeface="Calibri"/>
                <a:cs typeface="Calibri"/>
                <a:sym typeface="Calibri"/>
              </a:rPr>
              <a:t>ATOM Summer Trainee 2022</a:t>
            </a:r>
            <a:endParaRPr>
              <a:latin typeface="Calibri"/>
              <a:ea typeface="Calibri"/>
              <a:cs typeface="Calibri"/>
              <a:sym typeface="Calibri"/>
            </a:endParaRPr>
          </a:p>
        </p:txBody>
      </p:sp>
      <p:sp>
        <p:nvSpPr>
          <p:cNvPr id="496" name="Google Shape;496;p3"/>
          <p:cNvSpPr txBox="1">
            <a:spLocks noGrp="1"/>
          </p:cNvSpPr>
          <p:nvPr>
            <p:ph type="body" idx="1"/>
          </p:nvPr>
        </p:nvSpPr>
        <p:spPr>
          <a:xfrm>
            <a:off x="3262425" y="933288"/>
            <a:ext cx="5486400" cy="365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750"/>
              </a:spcBef>
              <a:spcAft>
                <a:spcPts val="0"/>
              </a:spcAft>
              <a:buClr>
                <a:schemeClr val="dk1"/>
              </a:buClr>
              <a:buSzPts val="1600"/>
              <a:buNone/>
            </a:pPr>
            <a:r>
              <a:rPr lang="en" sz="1400" b="1">
                <a:solidFill>
                  <a:schemeClr val="dk1"/>
                </a:solidFill>
                <a:latin typeface="Calibri"/>
                <a:ea typeface="Calibri"/>
                <a:cs typeface="Calibri"/>
                <a:sym typeface="Calibri"/>
              </a:rPr>
              <a:t>My Experience</a:t>
            </a:r>
            <a:endParaRPr sz="1400" b="1">
              <a:solidFill>
                <a:schemeClr val="dk1"/>
              </a:solidFill>
              <a:latin typeface="Calibri"/>
              <a:ea typeface="Calibri"/>
              <a:cs typeface="Calibri"/>
              <a:sym typeface="Calibri"/>
            </a:endParaRPr>
          </a:p>
          <a:p>
            <a:pPr marL="285750" lvl="0" indent="-285750"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Biotechnology course at Butler University which grew my interest for combining Pharmacy with Data Analytics</a:t>
            </a:r>
            <a:endParaRPr sz="1400">
              <a:solidFill>
                <a:schemeClr val="dk1"/>
              </a:solidFill>
              <a:latin typeface="Calibri"/>
              <a:ea typeface="Calibri"/>
              <a:cs typeface="Calibri"/>
              <a:sym typeface="Calibri"/>
            </a:endParaRPr>
          </a:p>
          <a:p>
            <a:pPr marL="0" lvl="0" indent="0" algn="l" rtl="0">
              <a:lnSpc>
                <a:spcPct val="100000"/>
              </a:lnSpc>
              <a:spcBef>
                <a:spcPts val="750"/>
              </a:spcBef>
              <a:spcAft>
                <a:spcPts val="0"/>
              </a:spcAft>
              <a:buClr>
                <a:schemeClr val="dk1"/>
              </a:buClr>
              <a:buSzPts val="1600"/>
              <a:buNone/>
            </a:pPr>
            <a:r>
              <a:rPr lang="en" sz="1400" b="1">
                <a:solidFill>
                  <a:schemeClr val="dk1"/>
                </a:solidFill>
                <a:latin typeface="Calibri"/>
                <a:ea typeface="Calibri"/>
                <a:cs typeface="Calibri"/>
                <a:sym typeface="Calibri"/>
              </a:rPr>
              <a:t>Education</a:t>
            </a:r>
            <a:endParaRPr sz="1400" b="1">
              <a:solidFill>
                <a:schemeClr val="dk1"/>
              </a:solidFill>
              <a:latin typeface="Calibri"/>
              <a:ea typeface="Calibri"/>
              <a:cs typeface="Calibri"/>
              <a:sym typeface="Calibri"/>
            </a:endParaRPr>
          </a:p>
          <a:p>
            <a:pPr marL="285750" lvl="0" indent="-285750"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PharmD Candidate at Butler University Class of 2025</a:t>
            </a:r>
            <a:endParaRPr sz="1400">
              <a:solidFill>
                <a:schemeClr val="dk1"/>
              </a:solidFill>
              <a:latin typeface="Calibri"/>
              <a:ea typeface="Calibri"/>
              <a:cs typeface="Calibri"/>
              <a:sym typeface="Calibri"/>
            </a:endParaRPr>
          </a:p>
          <a:p>
            <a:pPr marL="742950" lvl="1" indent="-317500" algn="l" rtl="0">
              <a:lnSpc>
                <a:spcPct val="100000"/>
              </a:lnSpc>
              <a:spcBef>
                <a:spcPts val="0"/>
              </a:spcBef>
              <a:spcAft>
                <a:spcPts val="0"/>
              </a:spcAft>
              <a:buSzPts val="1400"/>
              <a:buFont typeface="Calibri"/>
              <a:buChar char="○"/>
            </a:pPr>
            <a:r>
              <a:rPr lang="en">
                <a:solidFill>
                  <a:schemeClr val="dk1"/>
                </a:solidFill>
                <a:latin typeface="Calibri"/>
                <a:ea typeface="Calibri"/>
                <a:cs typeface="Calibri"/>
                <a:sym typeface="Calibri"/>
              </a:rPr>
              <a:t>Entrepreneurship concentration</a:t>
            </a:r>
            <a:endParaRPr>
              <a:solidFill>
                <a:schemeClr val="dk1"/>
              </a:solidFill>
              <a:latin typeface="Calibri"/>
              <a:ea typeface="Calibri"/>
              <a:cs typeface="Calibri"/>
              <a:sym typeface="Calibri"/>
            </a:endParaRPr>
          </a:p>
          <a:p>
            <a:pPr marL="0" lvl="0" indent="0" algn="l" rtl="0">
              <a:lnSpc>
                <a:spcPct val="100000"/>
              </a:lnSpc>
              <a:spcBef>
                <a:spcPts val="750"/>
              </a:spcBef>
              <a:spcAft>
                <a:spcPts val="0"/>
              </a:spcAft>
              <a:buClr>
                <a:schemeClr val="dk1"/>
              </a:buClr>
              <a:buSzPts val="1600"/>
              <a:buNone/>
            </a:pPr>
            <a:r>
              <a:rPr lang="en" sz="1400" b="1">
                <a:solidFill>
                  <a:schemeClr val="dk1"/>
                </a:solidFill>
                <a:latin typeface="Calibri"/>
                <a:ea typeface="Calibri"/>
                <a:cs typeface="Calibri"/>
                <a:sym typeface="Calibri"/>
              </a:rPr>
              <a:t>About Me</a:t>
            </a:r>
            <a:endParaRPr sz="1400" b="1">
              <a:solidFill>
                <a:schemeClr val="dk1"/>
              </a:solidFill>
              <a:latin typeface="Calibri"/>
              <a:ea typeface="Calibri"/>
              <a:cs typeface="Calibri"/>
              <a:sym typeface="Calibri"/>
            </a:endParaRPr>
          </a:p>
          <a:p>
            <a:pPr marL="285750" lvl="0" indent="-280670"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Grew up in the Indianapolis, IN area (family has since moved to Wake Forest, NC)</a:t>
            </a:r>
            <a:endParaRPr sz="1400">
              <a:solidFill>
                <a:schemeClr val="dk1"/>
              </a:solidFill>
              <a:latin typeface="Calibri"/>
              <a:ea typeface="Calibri"/>
              <a:cs typeface="Calibri"/>
              <a:sym typeface="Calibri"/>
            </a:endParaRPr>
          </a:p>
          <a:p>
            <a:pPr marL="285750" lvl="0" indent="-280670"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In my free time I enjoy: golfing, walking trails, spending time with friends and family</a:t>
            </a:r>
            <a:endParaRPr sz="1400" b="1">
              <a:solidFill>
                <a:schemeClr val="dk1"/>
              </a:solidFill>
              <a:latin typeface="Calibri"/>
              <a:ea typeface="Calibri"/>
              <a:cs typeface="Calibri"/>
              <a:sym typeface="Calibri"/>
            </a:endParaRPr>
          </a:p>
        </p:txBody>
      </p:sp>
      <p:pic>
        <p:nvPicPr>
          <p:cNvPr id="497" name="Google Shape;497;p3"/>
          <p:cNvPicPr preferRelativeResize="0"/>
          <p:nvPr/>
        </p:nvPicPr>
        <p:blipFill rotWithShape="1">
          <a:blip r:embed="rId3">
            <a:alphaModFix/>
          </a:blip>
          <a:srcRect l="22922" t="13347" r="15285" b="26635"/>
          <a:stretch/>
        </p:blipFill>
        <p:spPr>
          <a:xfrm>
            <a:off x="756363" y="1748788"/>
            <a:ext cx="1645920" cy="1645920"/>
          </a:xfrm>
          <a:prstGeom prst="rect">
            <a:avLst/>
          </a:prstGeom>
          <a:noFill/>
          <a:ln>
            <a:noFill/>
          </a:ln>
        </p:spPr>
      </p:pic>
      <p:sp>
        <p:nvSpPr>
          <p:cNvPr id="498" name="Google Shape;498;p3"/>
          <p:cNvSpPr txBox="1"/>
          <p:nvPr/>
        </p:nvSpPr>
        <p:spPr>
          <a:xfrm>
            <a:off x="522025" y="3777025"/>
            <a:ext cx="178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
          <p:cNvSpPr txBox="1"/>
          <p:nvPr/>
        </p:nvSpPr>
        <p:spPr>
          <a:xfrm>
            <a:off x="756363" y="3394700"/>
            <a:ext cx="1782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750"/>
              </a:spcBef>
              <a:spcAft>
                <a:spcPts val="0"/>
              </a:spcAft>
              <a:buClr>
                <a:schemeClr val="dk1"/>
              </a:buClr>
              <a:buSzPts val="1100"/>
              <a:buFont typeface="Arial"/>
              <a:buNone/>
            </a:pPr>
            <a:r>
              <a:rPr lang="en" sz="1300" b="0" i="0" u="none" strike="noStrike" cap="none">
                <a:solidFill>
                  <a:schemeClr val="dk2"/>
                </a:solidFill>
                <a:latin typeface="Calibri"/>
                <a:ea typeface="Calibri"/>
                <a:cs typeface="Calibri"/>
                <a:sym typeface="Calibri"/>
              </a:rPr>
              <a:t>avondiel@butler.edu</a:t>
            </a:r>
            <a:endParaRPr sz="15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sp>
        <p:nvSpPr>
          <p:cNvPr id="504" name="Google Shape;504;p4"/>
          <p:cNvSpPr txBox="1">
            <a:spLocks noGrp="1"/>
          </p:cNvSpPr>
          <p:nvPr>
            <p:ph type="title"/>
          </p:nvPr>
        </p:nvSpPr>
        <p:spPr>
          <a:xfrm>
            <a:off x="628650" y="283662"/>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 b="1">
                <a:latin typeface="Calibri"/>
                <a:ea typeface="Calibri"/>
                <a:cs typeface="Calibri"/>
                <a:sym typeface="Calibri"/>
              </a:rPr>
              <a:t>Keywords and Abbreviations</a:t>
            </a:r>
            <a:endParaRPr b="1">
              <a:latin typeface="Calibri"/>
              <a:ea typeface="Calibri"/>
              <a:cs typeface="Calibri"/>
              <a:sym typeface="Calibri"/>
            </a:endParaRPr>
          </a:p>
        </p:txBody>
      </p:sp>
      <p:sp>
        <p:nvSpPr>
          <p:cNvPr id="505" name="Google Shape;505;p4"/>
          <p:cNvSpPr txBox="1">
            <a:spLocks noGrp="1"/>
          </p:cNvSpPr>
          <p:nvPr>
            <p:ph type="body" idx="1"/>
          </p:nvPr>
        </p:nvSpPr>
        <p:spPr>
          <a:xfrm>
            <a:off x="332150" y="923425"/>
            <a:ext cx="7480200" cy="363120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50000"/>
              </a:lnSpc>
              <a:spcBef>
                <a:spcPts val="120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ATOM </a:t>
            </a:r>
            <a:r>
              <a:rPr lang="en">
                <a:solidFill>
                  <a:schemeClr val="dk1"/>
                </a:solidFill>
                <a:latin typeface="Calibri"/>
                <a:ea typeface="Calibri"/>
                <a:cs typeface="Calibri"/>
                <a:sym typeface="Calibri"/>
              </a:rPr>
              <a:t>= Accelerating Therapeutics for Opportunities in Medicine</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AMPL </a:t>
            </a:r>
            <a:r>
              <a:rPr lang="en">
                <a:solidFill>
                  <a:schemeClr val="dk1"/>
                </a:solidFill>
                <a:latin typeface="Calibri"/>
                <a:ea typeface="Calibri"/>
                <a:cs typeface="Calibri"/>
                <a:sym typeface="Calibri"/>
              </a:rPr>
              <a:t>= ATOM Modeling PipeLine</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QSAR </a:t>
            </a:r>
            <a:r>
              <a:rPr lang="en">
                <a:solidFill>
                  <a:schemeClr val="dk1"/>
                </a:solidFill>
                <a:latin typeface="Calibri"/>
                <a:ea typeface="Calibri"/>
                <a:cs typeface="Calibri"/>
                <a:sym typeface="Calibri"/>
              </a:rPr>
              <a:t>= Quantitative Structure-Activity Relationship</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MoDaC </a:t>
            </a:r>
            <a:r>
              <a:rPr lang="en">
                <a:solidFill>
                  <a:schemeClr val="dk1"/>
                </a:solidFill>
                <a:latin typeface="Calibri"/>
                <a:ea typeface="Calibri"/>
                <a:cs typeface="Calibri"/>
                <a:sym typeface="Calibri"/>
              </a:rPr>
              <a:t>= Predictive Oncology Model &amp; Data Clearinghouse</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CYP </a:t>
            </a:r>
            <a:r>
              <a:rPr lang="en">
                <a:solidFill>
                  <a:schemeClr val="dk1"/>
                </a:solidFill>
                <a:latin typeface="Calibri"/>
                <a:ea typeface="Calibri"/>
                <a:cs typeface="Calibri"/>
                <a:sym typeface="Calibri"/>
              </a:rPr>
              <a:t>= Cytochrome P450</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DTC </a:t>
            </a:r>
            <a:r>
              <a:rPr lang="en">
                <a:solidFill>
                  <a:schemeClr val="dk1"/>
                </a:solidFill>
                <a:latin typeface="Calibri"/>
                <a:ea typeface="Calibri"/>
                <a:cs typeface="Calibri"/>
                <a:sym typeface="Calibri"/>
              </a:rPr>
              <a:t>= Drug Target Commons</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ECFP </a:t>
            </a:r>
            <a:r>
              <a:rPr lang="en">
                <a:solidFill>
                  <a:schemeClr val="dk1"/>
                </a:solidFill>
                <a:latin typeface="Calibri"/>
                <a:ea typeface="Calibri"/>
                <a:cs typeface="Calibri"/>
                <a:sym typeface="Calibri"/>
              </a:rPr>
              <a:t>= Extended-Connectivity Fingerprints</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ct val="108108"/>
              <a:buFont typeface="Calibri"/>
              <a:buChar char="●"/>
            </a:pPr>
            <a:r>
              <a:rPr lang="en" b="1">
                <a:solidFill>
                  <a:schemeClr val="dk1"/>
                </a:solidFill>
                <a:latin typeface="Calibri"/>
                <a:ea typeface="Calibri"/>
                <a:cs typeface="Calibri"/>
                <a:sym typeface="Calibri"/>
              </a:rPr>
              <a:t>ER </a:t>
            </a:r>
            <a:r>
              <a:rPr lang="en">
                <a:solidFill>
                  <a:schemeClr val="dk1"/>
                </a:solidFill>
                <a:latin typeface="Calibri"/>
                <a:ea typeface="Calibri"/>
                <a:cs typeface="Calibri"/>
                <a:sym typeface="Calibri"/>
              </a:rPr>
              <a:t>= Endoplasmic Reticulum</a:t>
            </a:r>
            <a:endParaRPr>
              <a:solidFill>
                <a:schemeClr val="dk1"/>
              </a:solidFill>
              <a:latin typeface="Calibri"/>
              <a:ea typeface="Calibri"/>
              <a:cs typeface="Calibri"/>
              <a:sym typeface="Calibri"/>
            </a:endParaRPr>
          </a:p>
          <a:p>
            <a:pPr marL="457200" lvl="0" indent="-342900" algn="l" rtl="0">
              <a:lnSpc>
                <a:spcPct val="90000"/>
              </a:lnSpc>
              <a:spcBef>
                <a:spcPts val="750"/>
              </a:spcBef>
              <a:spcAft>
                <a:spcPts val="0"/>
              </a:spcAft>
              <a:buSzPct val="108108"/>
              <a:buFont typeface="Calibri"/>
              <a:buChar char="●"/>
            </a:pPr>
            <a:r>
              <a:rPr lang="en" b="1">
                <a:solidFill>
                  <a:schemeClr val="dk1"/>
                </a:solidFill>
                <a:latin typeface="Calibri"/>
                <a:ea typeface="Calibri"/>
                <a:cs typeface="Calibri"/>
                <a:sym typeface="Calibri"/>
              </a:rPr>
              <a:t>HPO </a:t>
            </a:r>
            <a:r>
              <a:rPr lang="en">
                <a:solidFill>
                  <a:schemeClr val="dk1"/>
                </a:solidFill>
                <a:latin typeface="Calibri"/>
                <a:ea typeface="Calibri"/>
                <a:cs typeface="Calibri"/>
                <a:sym typeface="Calibri"/>
              </a:rPr>
              <a:t>= Hyperparameter Optimization</a:t>
            </a:r>
            <a:endParaRPr>
              <a:solidFill>
                <a:schemeClr val="dk1"/>
              </a:solidFill>
              <a:latin typeface="Calibri"/>
              <a:ea typeface="Calibri"/>
              <a:cs typeface="Calibri"/>
              <a:sym typeface="Calibri"/>
            </a:endParaRPr>
          </a:p>
        </p:txBody>
      </p:sp>
      <p:sp>
        <p:nvSpPr>
          <p:cNvPr id="506" name="Google Shape;506;p4"/>
          <p:cNvSpPr txBox="1">
            <a:spLocks noGrp="1"/>
          </p:cNvSpPr>
          <p:nvPr>
            <p:ph type="body" idx="1"/>
          </p:nvPr>
        </p:nvSpPr>
        <p:spPr>
          <a:xfrm>
            <a:off x="5096000" y="2494950"/>
            <a:ext cx="3943200" cy="363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SzPts val="1800"/>
              <a:buNone/>
            </a:pPr>
            <a:endParaRPr>
              <a:solidFill>
                <a:schemeClr val="dk1"/>
              </a:solidFill>
              <a:latin typeface="Calibri"/>
              <a:ea typeface="Calibri"/>
              <a:cs typeface="Calibri"/>
              <a:sym typeface="Calibri"/>
            </a:endParaRPr>
          </a:p>
          <a:p>
            <a:pPr marL="457200" lvl="0" indent="-342900" algn="l" rtl="0">
              <a:lnSpc>
                <a:spcPct val="90000"/>
              </a:lnSpc>
              <a:spcBef>
                <a:spcPts val="750"/>
              </a:spcBef>
              <a:spcAft>
                <a:spcPts val="0"/>
              </a:spcAft>
              <a:buSzPts val="1800"/>
              <a:buFont typeface="Calibri"/>
              <a:buChar char="●"/>
            </a:pPr>
            <a:r>
              <a:rPr lang="en" b="1">
                <a:solidFill>
                  <a:schemeClr val="dk1"/>
                </a:solidFill>
                <a:latin typeface="Calibri"/>
                <a:ea typeface="Calibri"/>
                <a:cs typeface="Calibri"/>
                <a:sym typeface="Calibri"/>
              </a:rPr>
              <a:t>ML </a:t>
            </a:r>
            <a:r>
              <a:rPr lang="en">
                <a:solidFill>
                  <a:schemeClr val="dk1"/>
                </a:solidFill>
                <a:latin typeface="Calibri"/>
                <a:ea typeface="Calibri"/>
                <a:cs typeface="Calibri"/>
                <a:sym typeface="Calibri"/>
              </a:rPr>
              <a:t>= Machine Learning</a:t>
            </a:r>
            <a:endParaRPr>
              <a:solidFill>
                <a:schemeClr val="dk1"/>
              </a:solidFill>
              <a:latin typeface="Calibri"/>
              <a:ea typeface="Calibri"/>
              <a:cs typeface="Calibri"/>
              <a:sym typeface="Calibri"/>
            </a:endParaRPr>
          </a:p>
          <a:p>
            <a:pPr marL="457200" lvl="0" indent="-342900" algn="l" rtl="0">
              <a:lnSpc>
                <a:spcPct val="90000"/>
              </a:lnSpc>
              <a:spcBef>
                <a:spcPts val="750"/>
              </a:spcBef>
              <a:spcAft>
                <a:spcPts val="0"/>
              </a:spcAft>
              <a:buSzPts val="1800"/>
              <a:buFont typeface="Calibri"/>
              <a:buChar char="●"/>
            </a:pPr>
            <a:r>
              <a:rPr lang="en" b="1">
                <a:solidFill>
                  <a:schemeClr val="dk1"/>
                </a:solidFill>
                <a:latin typeface="Calibri"/>
                <a:ea typeface="Calibri"/>
                <a:cs typeface="Calibri"/>
                <a:sym typeface="Calibri"/>
              </a:rPr>
              <a:t>NN </a:t>
            </a:r>
            <a:r>
              <a:rPr lang="en">
                <a:solidFill>
                  <a:schemeClr val="dk1"/>
                </a:solidFill>
                <a:latin typeface="Calibri"/>
                <a:ea typeface="Calibri"/>
                <a:cs typeface="Calibri"/>
                <a:sym typeface="Calibri"/>
              </a:rPr>
              <a:t>= Neural Network</a:t>
            </a:r>
            <a:endParaRPr>
              <a:solidFill>
                <a:schemeClr val="dk1"/>
              </a:solidFill>
              <a:latin typeface="Calibri"/>
              <a:ea typeface="Calibri"/>
              <a:cs typeface="Calibri"/>
              <a:sym typeface="Calibri"/>
            </a:endParaRPr>
          </a:p>
          <a:p>
            <a:pPr marL="457200" lvl="0" indent="-342900" algn="l" rtl="0">
              <a:lnSpc>
                <a:spcPct val="90000"/>
              </a:lnSpc>
              <a:spcBef>
                <a:spcPts val="750"/>
              </a:spcBef>
              <a:spcAft>
                <a:spcPts val="0"/>
              </a:spcAft>
              <a:buSzPts val="1800"/>
              <a:buFont typeface="Calibri"/>
              <a:buChar char="●"/>
            </a:pPr>
            <a:r>
              <a:rPr lang="en" b="1">
                <a:solidFill>
                  <a:schemeClr val="dk1"/>
                </a:solidFill>
                <a:latin typeface="Calibri"/>
                <a:ea typeface="Calibri"/>
                <a:cs typeface="Calibri"/>
                <a:sym typeface="Calibri"/>
              </a:rPr>
              <a:t>RF </a:t>
            </a:r>
            <a:r>
              <a:rPr lang="en">
                <a:solidFill>
                  <a:schemeClr val="dk1"/>
                </a:solidFill>
                <a:latin typeface="Calibri"/>
                <a:ea typeface="Calibri"/>
                <a:cs typeface="Calibri"/>
                <a:sym typeface="Calibri"/>
              </a:rPr>
              <a:t>= Random Forest</a:t>
            </a:r>
            <a:endParaRPr>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b="1">
                <a:solidFill>
                  <a:schemeClr val="dk1"/>
                </a:solidFill>
                <a:latin typeface="Calibri"/>
                <a:ea typeface="Calibri"/>
                <a:cs typeface="Calibri"/>
                <a:sym typeface="Calibri"/>
              </a:rPr>
              <a:t>GraphConv </a:t>
            </a:r>
            <a:r>
              <a:rPr lang="en">
                <a:solidFill>
                  <a:schemeClr val="dk1"/>
                </a:solidFill>
                <a:latin typeface="Calibri"/>
                <a:ea typeface="Calibri"/>
                <a:cs typeface="Calibri"/>
                <a:sym typeface="Calibri"/>
              </a:rPr>
              <a:t>= Graph Convolution </a:t>
            </a:r>
            <a:endParaRPr>
              <a:solidFill>
                <a:schemeClr val="dk1"/>
              </a:solidFill>
              <a:latin typeface="Calibri"/>
              <a:ea typeface="Calibri"/>
              <a:cs typeface="Calibri"/>
              <a:sym typeface="Calibri"/>
            </a:endParaRPr>
          </a:p>
        </p:txBody>
      </p:sp>
      <p:sp>
        <p:nvSpPr>
          <p:cNvPr id="507" name="Google Shape;507;p4"/>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000000"/>
              </a:buClr>
              <a:buSzPts val="1125"/>
              <a:buFont typeface="Arial"/>
              <a:buNone/>
            </a:pPr>
            <a:fld id="{00000000-1234-1234-1234-123412341234}" type="slidenum">
              <a:rPr lang="en" sz="1125">
                <a:latin typeface="Calibri"/>
                <a:ea typeface="Calibri"/>
                <a:cs typeface="Calibri"/>
                <a:sym typeface="Calibri"/>
              </a:rPr>
              <a:t>11</a:t>
            </a:fld>
            <a:endParaRPr sz="1125">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b="1">
                <a:solidFill>
                  <a:schemeClr val="dk1"/>
                </a:solidFill>
                <a:highlight>
                  <a:schemeClr val="lt1"/>
                </a:highlight>
                <a:latin typeface="Calibri"/>
                <a:ea typeface="Calibri"/>
                <a:cs typeface="Calibri"/>
                <a:sym typeface="Calibri"/>
              </a:rPr>
              <a:t>Weeks 1-2: Python Bootcamp </a:t>
            </a:r>
            <a:endParaRPr sz="1800" b="1">
              <a:solidFill>
                <a:schemeClr val="dk1"/>
              </a:solidFill>
              <a:highlight>
                <a:schemeClr val="lt1"/>
              </a:highlight>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Literature Research</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Data Sourcing and Curation</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Split and Featurize Data</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513" name="Google Shape;513;p5"/>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
          <p:cNvSpPr/>
          <p:nvPr/>
        </p:nvSpPr>
        <p:spPr>
          <a:xfrm>
            <a:off x="4851775" y="1196300"/>
            <a:ext cx="3436500" cy="317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
          <p:cNvSpPr/>
          <p:nvPr/>
        </p:nvSpPr>
        <p:spPr>
          <a:xfrm>
            <a:off x="-116525" y="1105325"/>
            <a:ext cx="8404800" cy="277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Learning Python</a:t>
            </a:r>
            <a:endParaRPr b="1">
              <a:latin typeface="Calibri"/>
              <a:ea typeface="Calibri"/>
              <a:cs typeface="Calibri"/>
              <a:sym typeface="Calibri"/>
            </a:endParaRPr>
          </a:p>
        </p:txBody>
      </p:sp>
      <p:sp>
        <p:nvSpPr>
          <p:cNvPr id="521" name="Google Shape;521;p6"/>
          <p:cNvSpPr txBox="1">
            <a:spLocks noGrp="1"/>
          </p:cNvSpPr>
          <p:nvPr>
            <p:ph type="sldNum" idx="12"/>
          </p:nvPr>
        </p:nvSpPr>
        <p:spPr>
          <a:xfrm>
            <a:off x="6739150" y="47477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13</a:t>
            </a:fld>
            <a:endParaRPr sz="1100">
              <a:latin typeface="Calibri"/>
              <a:ea typeface="Calibri"/>
              <a:cs typeface="Calibri"/>
              <a:sym typeface="Calibri"/>
            </a:endParaRPr>
          </a:p>
        </p:txBody>
      </p:sp>
      <p:sp>
        <p:nvSpPr>
          <p:cNvPr id="522" name="Google Shape;522;p6"/>
          <p:cNvSpPr txBox="1"/>
          <p:nvPr/>
        </p:nvSpPr>
        <p:spPr>
          <a:xfrm>
            <a:off x="481350" y="1137750"/>
            <a:ext cx="4186200" cy="3260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900" b="0" i="0" u="none" strike="noStrike" cap="none">
                <a:solidFill>
                  <a:srgbClr val="000000"/>
                </a:solidFill>
                <a:latin typeface="Calibri"/>
                <a:ea typeface="Calibri"/>
                <a:cs typeface="Calibri"/>
                <a:sym typeface="Calibri"/>
              </a:rPr>
              <a:t>Completed Python Bootcamp on </a:t>
            </a:r>
            <a:r>
              <a:rPr lang="en" sz="1900" b="1" i="0" u="none" strike="noStrike" cap="none">
                <a:solidFill>
                  <a:srgbClr val="000000"/>
                </a:solidFill>
                <a:latin typeface="Calibri"/>
                <a:ea typeface="Calibri"/>
                <a:cs typeface="Calibri"/>
                <a:sym typeface="Calibri"/>
              </a:rPr>
              <a:t>Udemy</a:t>
            </a:r>
            <a:r>
              <a:rPr lang="en" sz="1800" b="1" i="0" u="none" strike="noStrike" cap="none">
                <a:solidFill>
                  <a:srgbClr val="000000"/>
                </a:solidFill>
                <a:latin typeface="Calibri"/>
                <a:ea typeface="Calibri"/>
                <a:cs typeface="Calibri"/>
                <a:sym typeface="Calibri"/>
              </a:rPr>
              <a:t> </a:t>
            </a:r>
            <a:endParaRPr sz="1800" b="1"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chemeClr val="dk1"/>
                </a:solidFill>
                <a:latin typeface="Calibri"/>
                <a:ea typeface="Calibri"/>
                <a:cs typeface="Calibri"/>
                <a:sym typeface="Calibri"/>
              </a:rPr>
              <a:t>Basic code definitions: </a:t>
            </a:r>
            <a:endParaRPr sz="1800" b="0" i="0" u="none" strike="noStrike" cap="none">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Clr>
                <a:srgbClr val="000000"/>
              </a:buClr>
              <a:buSzPts val="1800"/>
              <a:buFont typeface="Calibri"/>
              <a:buChar char="●"/>
            </a:pPr>
            <a:r>
              <a:rPr lang="en" sz="1800" b="0" i="0" u="none" strike="noStrike" cap="none">
                <a:solidFill>
                  <a:schemeClr val="dk1"/>
                </a:solidFill>
                <a:latin typeface="Calibri"/>
                <a:ea typeface="Calibri"/>
                <a:cs typeface="Calibri"/>
                <a:sym typeface="Calibri"/>
              </a:rPr>
              <a:t>list, set, tuple, booleans</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chemeClr val="dk1"/>
                </a:solidFill>
                <a:latin typeface="Calibri"/>
                <a:ea typeface="Calibri"/>
                <a:cs typeface="Calibri"/>
                <a:sym typeface="Calibri"/>
              </a:rPr>
              <a:t>More complex coding: </a:t>
            </a:r>
            <a:endParaRPr sz="1800" b="0" i="0" u="none" strike="noStrike" cap="none">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Clr>
                <a:srgbClr val="000000"/>
              </a:buClr>
              <a:buSzPts val="1800"/>
              <a:buFont typeface="Calibri"/>
              <a:buChar char="●"/>
            </a:pPr>
            <a:r>
              <a:rPr lang="en" sz="1800" b="0" i="0" u="none" strike="noStrike" cap="none">
                <a:solidFill>
                  <a:schemeClr val="dk1"/>
                </a:solidFill>
                <a:latin typeface="Calibri"/>
                <a:ea typeface="Calibri"/>
                <a:cs typeface="Calibri"/>
                <a:sym typeface="Calibri"/>
              </a:rPr>
              <a:t>statements, loops, methods, functions</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Data visualization techniques: </a:t>
            </a:r>
            <a:endParaRPr sz="1800" b="0" i="0" u="none" strike="noStrike" cap="none">
              <a:solidFill>
                <a:srgbClr val="000000"/>
              </a:solidFill>
              <a:latin typeface="Calibri"/>
              <a:ea typeface="Calibri"/>
              <a:cs typeface="Calibri"/>
              <a:sym typeface="Calibri"/>
            </a:endParaRPr>
          </a:p>
          <a:p>
            <a:pPr marL="914400" marR="0" lvl="1"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matplotlib, pandas, seaborn</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en" sz="1800" b="1" i="0" u="none" strike="noStrike" cap="none">
                <a:solidFill>
                  <a:srgbClr val="000000"/>
                </a:solidFill>
                <a:latin typeface="Calibri"/>
                <a:ea typeface="Calibri"/>
                <a:cs typeface="Calibri"/>
                <a:sym typeface="Calibri"/>
              </a:rPr>
              <a:t>Student Orientation Presentation</a:t>
            </a:r>
            <a:endParaRPr sz="1800" b="1"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ATOM Overview</a:t>
            </a:r>
            <a:endParaRPr sz="1800" b="0" i="0" u="none" strike="noStrike" cap="none">
              <a:solidFill>
                <a:schemeClr val="dk1"/>
              </a:solidFill>
              <a:latin typeface="Calibri"/>
              <a:ea typeface="Calibri"/>
              <a:cs typeface="Calibri"/>
              <a:sym typeface="Calibri"/>
            </a:endParaRPr>
          </a:p>
        </p:txBody>
      </p:sp>
      <p:sp>
        <p:nvSpPr>
          <p:cNvPr id="523" name="Google Shape;523;p6"/>
          <p:cNvSpPr txBox="1"/>
          <p:nvPr/>
        </p:nvSpPr>
        <p:spPr>
          <a:xfrm>
            <a:off x="7140325" y="513725"/>
            <a:ext cx="1608600" cy="3078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Montserrat"/>
              <a:ea typeface="Montserrat"/>
              <a:cs typeface="Montserrat"/>
              <a:sym typeface="Montserrat"/>
            </a:endParaRPr>
          </a:p>
        </p:txBody>
      </p:sp>
      <p:pic>
        <p:nvPicPr>
          <p:cNvPr id="524" name="Google Shape;524;p6"/>
          <p:cNvPicPr preferRelativeResize="0"/>
          <p:nvPr/>
        </p:nvPicPr>
        <p:blipFill rotWithShape="1">
          <a:blip r:embed="rId3">
            <a:alphaModFix/>
          </a:blip>
          <a:srcRect b="19302"/>
          <a:stretch/>
        </p:blipFill>
        <p:spPr>
          <a:xfrm>
            <a:off x="5001163" y="2343375"/>
            <a:ext cx="3056174" cy="1827850"/>
          </a:xfrm>
          <a:prstGeom prst="rect">
            <a:avLst/>
          </a:prstGeom>
          <a:noFill/>
          <a:ln>
            <a:noFill/>
          </a:ln>
        </p:spPr>
      </p:pic>
      <p:sp>
        <p:nvSpPr>
          <p:cNvPr id="525" name="Google Shape;525;p6"/>
          <p:cNvSpPr txBox="1"/>
          <p:nvPr/>
        </p:nvSpPr>
        <p:spPr>
          <a:xfrm>
            <a:off x="5001200" y="1927875"/>
            <a:ext cx="3056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chemeClr val="dk1"/>
                </a:solidFill>
                <a:latin typeface="Calibri"/>
                <a:ea typeface="Calibri"/>
                <a:cs typeface="Calibri"/>
                <a:sym typeface="Calibri"/>
              </a:rPr>
              <a:t>End Result: </a:t>
            </a:r>
            <a:endParaRPr sz="1500" b="0" i="0" u="none" strike="noStrike" cap="none">
              <a:solidFill>
                <a:schemeClr val="dk1"/>
              </a:solidFill>
              <a:latin typeface="Calibri"/>
              <a:ea typeface="Calibri"/>
              <a:cs typeface="Calibri"/>
              <a:sym typeface="Calibri"/>
            </a:endParaRPr>
          </a:p>
        </p:txBody>
      </p:sp>
      <p:sp>
        <p:nvSpPr>
          <p:cNvPr id="526" name="Google Shape;526;p6"/>
          <p:cNvSpPr txBox="1"/>
          <p:nvPr/>
        </p:nvSpPr>
        <p:spPr>
          <a:xfrm>
            <a:off x="4770200" y="1258513"/>
            <a:ext cx="35181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chemeClr val="dk1"/>
                </a:solidFill>
                <a:latin typeface="Calibri"/>
                <a:ea typeface="Calibri"/>
                <a:cs typeface="Calibri"/>
                <a:sym typeface="Calibri"/>
              </a:rPr>
              <a:t>Milestone Project: </a:t>
            </a:r>
            <a:endParaRPr sz="17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chemeClr val="dk1"/>
                </a:solidFill>
                <a:latin typeface="Calibri"/>
                <a:ea typeface="Calibri"/>
                <a:cs typeface="Calibri"/>
                <a:sym typeface="Calibri"/>
              </a:rPr>
              <a:t>Design a Tic-Tac-Toe Game</a:t>
            </a:r>
            <a:endParaRPr sz="1700" b="1"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
          <p:cNvSpPr/>
          <p:nvPr/>
        </p:nvSpPr>
        <p:spPr>
          <a:xfrm rot="-5400000">
            <a:off x="5830425" y="2267766"/>
            <a:ext cx="352500" cy="1230900"/>
          </a:xfrm>
          <a:prstGeom prst="downArrow">
            <a:avLst>
              <a:gd name="adj1" fmla="val 50000"/>
              <a:gd name="adj2" fmla="val 50000"/>
            </a:avLst>
          </a:prstGeom>
          <a:solidFill>
            <a:srgbClr val="33CCCC"/>
          </a:solidFill>
          <a:ln w="12700" cap="flat" cmpd="sng">
            <a:solidFill>
              <a:srgbClr val="33CCC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33" name="Google Shape;533;p7"/>
          <p:cNvSpPr/>
          <p:nvPr/>
        </p:nvSpPr>
        <p:spPr>
          <a:xfrm rot="5400000">
            <a:off x="3838359" y="-192245"/>
            <a:ext cx="826800" cy="4555800"/>
          </a:xfrm>
          <a:prstGeom prst="uturnArrow">
            <a:avLst>
              <a:gd name="adj1" fmla="val 19956"/>
              <a:gd name="adj2" fmla="val 22003"/>
              <a:gd name="adj3" fmla="val 25878"/>
              <a:gd name="adj4" fmla="val 43987"/>
              <a:gd name="adj5" fmla="val 99088"/>
            </a:avLst>
          </a:prstGeom>
          <a:solidFill>
            <a:srgbClr val="AEABAB"/>
          </a:solidFill>
          <a:ln w="12700" cap="flat" cmpd="sng">
            <a:solidFill>
              <a:srgbClr val="AEABA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4B4B4B"/>
              </a:solidFill>
              <a:latin typeface="Montserrat"/>
              <a:ea typeface="Montserrat"/>
              <a:cs typeface="Montserrat"/>
              <a:sym typeface="Montserrat"/>
            </a:endParaRPr>
          </a:p>
        </p:txBody>
      </p:sp>
      <p:grpSp>
        <p:nvGrpSpPr>
          <p:cNvPr id="534" name="Google Shape;534;p7"/>
          <p:cNvGrpSpPr/>
          <p:nvPr/>
        </p:nvGrpSpPr>
        <p:grpSpPr>
          <a:xfrm>
            <a:off x="1090828" y="3939999"/>
            <a:ext cx="6433170" cy="452250"/>
            <a:chOff x="1905696" y="5524081"/>
            <a:chExt cx="8658372" cy="603000"/>
          </a:xfrm>
        </p:grpSpPr>
        <p:sp>
          <p:nvSpPr>
            <p:cNvPr id="535" name="Google Shape;535;p7"/>
            <p:cNvSpPr/>
            <p:nvPr/>
          </p:nvSpPr>
          <p:spPr>
            <a:xfrm rot="-5400000">
              <a:off x="5675796" y="1753981"/>
              <a:ext cx="603000" cy="8143200"/>
            </a:xfrm>
            <a:prstGeom prst="bentArrow">
              <a:avLst>
                <a:gd name="adj1" fmla="val 34480"/>
                <a:gd name="adj2" fmla="val 30925"/>
                <a:gd name="adj3" fmla="val 34480"/>
                <a:gd name="adj4" fmla="val 46120"/>
              </a:avLst>
            </a:prstGeom>
            <a:solidFill>
              <a:srgbClr val="FFC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4B4B4B"/>
                </a:solidFill>
                <a:latin typeface="Montserrat"/>
                <a:ea typeface="Montserrat"/>
                <a:cs typeface="Montserrat"/>
                <a:sym typeface="Montserrat"/>
              </a:endParaRPr>
            </a:p>
          </p:txBody>
        </p:sp>
        <p:sp>
          <p:nvSpPr>
            <p:cNvPr id="536" name="Google Shape;536;p7"/>
            <p:cNvSpPr/>
            <p:nvPr/>
          </p:nvSpPr>
          <p:spPr>
            <a:xfrm rot="5400000" flipH="1">
              <a:off x="9970818" y="5532883"/>
              <a:ext cx="600900" cy="585600"/>
            </a:xfrm>
            <a:prstGeom prst="bentArrow">
              <a:avLst>
                <a:gd name="adj1" fmla="val 35218"/>
                <a:gd name="adj2" fmla="val 17609"/>
                <a:gd name="adj3" fmla="val 0"/>
                <a:gd name="adj4" fmla="val 62897"/>
              </a:avLst>
            </a:prstGeom>
            <a:solidFill>
              <a:srgbClr val="FFC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4B4B4B"/>
                </a:solidFill>
                <a:latin typeface="Montserrat"/>
                <a:ea typeface="Montserrat"/>
                <a:cs typeface="Montserrat"/>
                <a:sym typeface="Montserrat"/>
              </a:endParaRPr>
            </a:p>
          </p:txBody>
        </p:sp>
      </p:grpSp>
      <p:sp>
        <p:nvSpPr>
          <p:cNvPr id="537" name="Google Shape;537;p7"/>
          <p:cNvSpPr txBox="1">
            <a:spLocks noGrp="1"/>
          </p:cNvSpPr>
          <p:nvPr>
            <p:ph type="title"/>
          </p:nvPr>
        </p:nvSpPr>
        <p:spPr>
          <a:xfrm>
            <a:off x="516453" y="141451"/>
            <a:ext cx="7886700" cy="417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400"/>
              <a:buFont typeface="Montserrat"/>
              <a:buNone/>
            </a:pPr>
            <a:r>
              <a:rPr lang="en" b="1"/>
              <a:t>The ATOM Platform</a:t>
            </a:r>
            <a:endParaRPr b="1"/>
          </a:p>
        </p:txBody>
      </p:sp>
      <p:sp>
        <p:nvSpPr>
          <p:cNvPr id="538" name="Google Shape;538;p7"/>
          <p:cNvSpPr txBox="1">
            <a:spLocks noGrp="1"/>
          </p:cNvSpPr>
          <p:nvPr>
            <p:ph type="body" idx="3"/>
          </p:nvPr>
        </p:nvSpPr>
        <p:spPr>
          <a:xfrm>
            <a:off x="555874" y="500140"/>
            <a:ext cx="7886700" cy="269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700"/>
              <a:buNone/>
            </a:pPr>
            <a:r>
              <a:rPr lang="en"/>
              <a:t>Active Learning Drug Discovery Framework</a:t>
            </a:r>
            <a:endParaRPr/>
          </a:p>
        </p:txBody>
      </p:sp>
      <p:sp>
        <p:nvSpPr>
          <p:cNvPr id="539" name="Google Shape;539;p7"/>
          <p:cNvSpPr/>
          <p:nvPr/>
        </p:nvSpPr>
        <p:spPr>
          <a:xfrm>
            <a:off x="496565" y="1626089"/>
            <a:ext cx="1509000" cy="823200"/>
          </a:xfrm>
          <a:prstGeom prst="roundRect">
            <a:avLst>
              <a:gd name="adj" fmla="val 16667"/>
            </a:avLst>
          </a:prstGeom>
          <a:solidFill>
            <a:schemeClr val="lt1"/>
          </a:solidFill>
          <a:ln w="381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4B4B4B"/>
              </a:buClr>
              <a:buSzPts val="1200"/>
              <a:buFont typeface="Montserrat"/>
              <a:buNone/>
            </a:pPr>
            <a:r>
              <a:rPr lang="en" sz="1200" b="0" i="1" u="none" strike="noStrike" cap="none">
                <a:solidFill>
                  <a:srgbClr val="4B4B4B"/>
                </a:solidFill>
                <a:latin typeface="Calibri"/>
                <a:ea typeface="Calibri"/>
                <a:cs typeface="Calibri"/>
                <a:sym typeface="Calibri"/>
              </a:rPr>
              <a:t>Working </a:t>
            </a:r>
            <a:endParaRPr sz="1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4B4B4B"/>
              </a:buClr>
              <a:buSzPts val="1200"/>
              <a:buFont typeface="Montserrat"/>
              <a:buNone/>
            </a:pPr>
            <a:r>
              <a:rPr lang="en" sz="1200" b="0" i="1" u="none" strike="noStrike" cap="none">
                <a:solidFill>
                  <a:srgbClr val="4B4B4B"/>
                </a:solidFill>
                <a:latin typeface="Calibri"/>
                <a:ea typeface="Calibri"/>
                <a:cs typeface="Calibri"/>
                <a:sym typeface="Calibri"/>
              </a:rPr>
              <a:t>Compound </a:t>
            </a:r>
            <a:endParaRPr sz="1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4B4B4B"/>
              </a:buClr>
              <a:buSzPts val="1200"/>
              <a:buFont typeface="Montserrat"/>
              <a:buNone/>
            </a:pPr>
            <a:r>
              <a:rPr lang="en" sz="1200" b="0" i="1" u="none" strike="noStrike" cap="none">
                <a:solidFill>
                  <a:srgbClr val="4B4B4B"/>
                </a:solidFill>
                <a:latin typeface="Calibri"/>
                <a:ea typeface="Calibri"/>
                <a:cs typeface="Calibri"/>
                <a:sym typeface="Calibri"/>
              </a:rPr>
              <a:t>Library</a:t>
            </a:r>
            <a:endParaRPr sz="1100" b="0" i="0" u="none" strike="noStrike" cap="none">
              <a:solidFill>
                <a:srgbClr val="000000"/>
              </a:solidFill>
              <a:latin typeface="Calibri"/>
              <a:ea typeface="Calibri"/>
              <a:cs typeface="Calibri"/>
              <a:sym typeface="Calibri"/>
            </a:endParaRPr>
          </a:p>
        </p:txBody>
      </p:sp>
      <p:sp>
        <p:nvSpPr>
          <p:cNvPr id="540" name="Google Shape;540;p7"/>
          <p:cNvSpPr/>
          <p:nvPr/>
        </p:nvSpPr>
        <p:spPr>
          <a:xfrm>
            <a:off x="495575" y="3067281"/>
            <a:ext cx="1506300" cy="823200"/>
          </a:xfrm>
          <a:prstGeom prst="roundRect">
            <a:avLst>
              <a:gd name="adj" fmla="val 16667"/>
            </a:avLst>
          </a:prstGeom>
          <a:solidFill>
            <a:schemeClr val="lt1"/>
          </a:solidFill>
          <a:ln w="381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4B4B4B"/>
              </a:buClr>
              <a:buSzPts val="900"/>
              <a:buFont typeface="Montserrat"/>
              <a:buNone/>
            </a:pPr>
            <a:r>
              <a:rPr lang="en" sz="1100" b="0" i="1" u="none" strike="noStrike" cap="none">
                <a:solidFill>
                  <a:srgbClr val="4B4B4B"/>
                </a:solidFill>
                <a:latin typeface="Calibri"/>
                <a:ea typeface="Calibri"/>
                <a:cs typeface="Calibri"/>
                <a:sym typeface="Calibri"/>
              </a:rPr>
              <a:t>Retrain property prediction models</a:t>
            </a:r>
            <a:endParaRPr sz="1300" b="0" i="0" u="none" strike="noStrike" cap="none">
              <a:solidFill>
                <a:srgbClr val="000000"/>
              </a:solidFill>
              <a:latin typeface="Calibri"/>
              <a:ea typeface="Calibri"/>
              <a:cs typeface="Calibri"/>
              <a:sym typeface="Calibri"/>
            </a:endParaRPr>
          </a:p>
        </p:txBody>
      </p:sp>
      <p:grpSp>
        <p:nvGrpSpPr>
          <p:cNvPr id="541" name="Google Shape;541;p7"/>
          <p:cNvGrpSpPr/>
          <p:nvPr/>
        </p:nvGrpSpPr>
        <p:grpSpPr>
          <a:xfrm>
            <a:off x="6414249" y="1628039"/>
            <a:ext cx="1503126" cy="815734"/>
            <a:chOff x="9050637" y="2257461"/>
            <a:chExt cx="2542500" cy="1452000"/>
          </a:xfrm>
        </p:grpSpPr>
        <p:sp>
          <p:nvSpPr>
            <p:cNvPr id="542" name="Google Shape;542;p7"/>
            <p:cNvSpPr/>
            <p:nvPr/>
          </p:nvSpPr>
          <p:spPr>
            <a:xfrm>
              <a:off x="9050637" y="2257461"/>
              <a:ext cx="2542500" cy="1452000"/>
            </a:xfrm>
            <a:prstGeom prst="roundRect">
              <a:avLst>
                <a:gd name="adj" fmla="val 16667"/>
              </a:avLst>
            </a:prstGeom>
            <a:solidFill>
              <a:schemeClr val="lt1"/>
            </a:solidFill>
            <a:ln w="38100" cap="flat" cmpd="sng">
              <a:solidFill>
                <a:srgbClr val="666666"/>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rgbClr val="4B4B4B"/>
                </a:solidFill>
                <a:latin typeface="Montserrat"/>
                <a:ea typeface="Montserrat"/>
                <a:cs typeface="Montserrat"/>
                <a:sym typeface="Montserrat"/>
              </a:endParaRPr>
            </a:p>
          </p:txBody>
        </p:sp>
        <p:sp>
          <p:nvSpPr>
            <p:cNvPr id="543" name="Google Shape;543;p7"/>
            <p:cNvSpPr/>
            <p:nvPr/>
          </p:nvSpPr>
          <p:spPr>
            <a:xfrm>
              <a:off x="9244455" y="2363140"/>
              <a:ext cx="2200500" cy="452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B4B4B"/>
                </a:buClr>
                <a:buSzPts val="1200"/>
                <a:buFont typeface="Montserrat"/>
                <a:buNone/>
              </a:pPr>
              <a:r>
                <a:rPr lang="en" sz="1200" b="0" i="1" u="none" strike="noStrike" cap="none">
                  <a:solidFill>
                    <a:srgbClr val="4B4B4B"/>
                  </a:solidFill>
                  <a:latin typeface="Calibri"/>
                  <a:ea typeface="Calibri"/>
                  <a:cs typeface="Calibri"/>
                  <a:sym typeface="Calibri"/>
                </a:rPr>
                <a:t>Design Criteria</a:t>
              </a:r>
              <a:endParaRPr sz="1100" b="0" i="0" u="none" strike="noStrike" cap="none">
                <a:solidFill>
                  <a:srgbClr val="000000"/>
                </a:solidFill>
                <a:latin typeface="Calibri"/>
                <a:ea typeface="Calibri"/>
                <a:cs typeface="Calibri"/>
                <a:sym typeface="Calibri"/>
              </a:endParaRPr>
            </a:p>
          </p:txBody>
        </p:sp>
      </p:grpSp>
      <p:sp>
        <p:nvSpPr>
          <p:cNvPr id="544" name="Google Shape;544;p7"/>
          <p:cNvSpPr/>
          <p:nvPr/>
        </p:nvSpPr>
        <p:spPr>
          <a:xfrm rot="10800000">
            <a:off x="1067506" y="2543072"/>
            <a:ext cx="352500" cy="411600"/>
          </a:xfrm>
          <a:prstGeom prst="downArrow">
            <a:avLst>
              <a:gd name="adj1" fmla="val 50000"/>
              <a:gd name="adj2" fmla="val 50000"/>
            </a:avLst>
          </a:prstGeom>
          <a:solidFill>
            <a:srgbClr val="AEABAB"/>
          </a:solidFill>
          <a:ln w="12700" cap="flat" cmpd="sng">
            <a:solidFill>
              <a:srgbClr val="AEABA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45" name="Google Shape;545;p7"/>
          <p:cNvSpPr/>
          <p:nvPr/>
        </p:nvSpPr>
        <p:spPr>
          <a:xfrm>
            <a:off x="1994478" y="3987695"/>
            <a:ext cx="2207100" cy="569700"/>
          </a:xfrm>
          <a:prstGeom prst="roundRect">
            <a:avLst>
              <a:gd name="adj" fmla="val 16667"/>
            </a:avLst>
          </a:prstGeom>
          <a:solidFill>
            <a:schemeClr val="lt1"/>
          </a:solidFill>
          <a:ln w="381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900"/>
              <a:buFont typeface="Calibri"/>
              <a:buNone/>
            </a:pPr>
            <a:endParaRPr sz="900" b="0" i="0" u="none" strike="noStrike" cap="none">
              <a:solidFill>
                <a:srgbClr val="4B4B4B"/>
              </a:solidFill>
              <a:latin typeface="Montserrat"/>
              <a:ea typeface="Montserrat"/>
              <a:cs typeface="Montserrat"/>
              <a:sym typeface="Montserrat"/>
            </a:endParaRPr>
          </a:p>
        </p:txBody>
      </p:sp>
      <p:sp>
        <p:nvSpPr>
          <p:cNvPr id="546" name="Google Shape;546;p7"/>
          <p:cNvSpPr/>
          <p:nvPr/>
        </p:nvSpPr>
        <p:spPr>
          <a:xfrm>
            <a:off x="4316588" y="3966961"/>
            <a:ext cx="1391700" cy="569700"/>
          </a:xfrm>
          <a:prstGeom prst="roundRect">
            <a:avLst>
              <a:gd name="adj" fmla="val 16667"/>
            </a:avLst>
          </a:prstGeom>
          <a:solidFill>
            <a:schemeClr val="lt1"/>
          </a:solidFill>
          <a:ln w="381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900"/>
              <a:buFont typeface="Calibri"/>
              <a:buNone/>
            </a:pPr>
            <a:endParaRPr sz="900" b="0" i="0" u="none" strike="noStrike" cap="none">
              <a:solidFill>
                <a:srgbClr val="4B4B4B"/>
              </a:solidFill>
              <a:latin typeface="Montserrat"/>
              <a:ea typeface="Montserrat"/>
              <a:cs typeface="Montserrat"/>
              <a:sym typeface="Montserrat"/>
            </a:endParaRPr>
          </a:p>
        </p:txBody>
      </p:sp>
      <p:pic>
        <p:nvPicPr>
          <p:cNvPr id="547" name="Google Shape;547;p7"/>
          <p:cNvPicPr preferRelativeResize="0"/>
          <p:nvPr/>
        </p:nvPicPr>
        <p:blipFill rotWithShape="1">
          <a:blip r:embed="rId3">
            <a:alphaModFix/>
          </a:blip>
          <a:srcRect/>
          <a:stretch/>
        </p:blipFill>
        <p:spPr>
          <a:xfrm>
            <a:off x="2317943" y="4040936"/>
            <a:ext cx="501443" cy="478210"/>
          </a:xfrm>
          <a:prstGeom prst="rect">
            <a:avLst/>
          </a:prstGeom>
          <a:noFill/>
          <a:ln>
            <a:noFill/>
          </a:ln>
        </p:spPr>
      </p:pic>
      <p:sp>
        <p:nvSpPr>
          <p:cNvPr id="548" name="Google Shape;548;p7"/>
          <p:cNvSpPr/>
          <p:nvPr/>
        </p:nvSpPr>
        <p:spPr>
          <a:xfrm>
            <a:off x="2858298" y="4048475"/>
            <a:ext cx="1200300" cy="450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4B4B4B"/>
              </a:buClr>
              <a:buSzPts val="800"/>
              <a:buFont typeface="Montserrat"/>
              <a:buNone/>
            </a:pPr>
            <a:r>
              <a:rPr lang="en" sz="1000" b="0" i="0" u="none" strike="noStrike" cap="none">
                <a:solidFill>
                  <a:srgbClr val="4B4B4B"/>
                </a:solidFill>
                <a:latin typeface="Calibri"/>
                <a:ea typeface="Calibri"/>
                <a:cs typeface="Calibri"/>
                <a:sym typeface="Calibri"/>
              </a:rPr>
              <a:t>Human-relevant assays, complex in vitro models</a:t>
            </a:r>
            <a:endParaRPr sz="1300" b="0" i="0" u="none" strike="noStrike" cap="none">
              <a:solidFill>
                <a:srgbClr val="000000"/>
              </a:solidFill>
              <a:latin typeface="Calibri"/>
              <a:ea typeface="Calibri"/>
              <a:cs typeface="Calibri"/>
              <a:sym typeface="Calibri"/>
            </a:endParaRPr>
          </a:p>
        </p:txBody>
      </p:sp>
      <p:sp>
        <p:nvSpPr>
          <p:cNvPr id="549" name="Google Shape;549;p7"/>
          <p:cNvSpPr/>
          <p:nvPr/>
        </p:nvSpPr>
        <p:spPr>
          <a:xfrm>
            <a:off x="4918725" y="3954870"/>
            <a:ext cx="748500" cy="549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4B4B4B"/>
              </a:buClr>
              <a:buSzPts val="900"/>
              <a:buFont typeface="Montserrat"/>
              <a:buNone/>
            </a:pPr>
            <a:r>
              <a:rPr lang="en" sz="1000" b="0" i="0" u="none" strike="noStrike" cap="none">
                <a:solidFill>
                  <a:srgbClr val="4B4B4B"/>
                </a:solidFill>
                <a:latin typeface="Calibri"/>
                <a:ea typeface="Calibri"/>
                <a:cs typeface="Calibri"/>
                <a:sym typeface="Calibri"/>
              </a:rPr>
              <a:t>Chemistry Design &amp; Synthesis</a:t>
            </a:r>
            <a:endParaRPr sz="1200" b="0" i="0" u="none" strike="noStrike" cap="none">
              <a:solidFill>
                <a:srgbClr val="000000"/>
              </a:solidFill>
              <a:latin typeface="Calibri"/>
              <a:ea typeface="Calibri"/>
              <a:cs typeface="Calibri"/>
              <a:sym typeface="Calibri"/>
            </a:endParaRPr>
          </a:p>
        </p:txBody>
      </p:sp>
      <p:pic>
        <p:nvPicPr>
          <p:cNvPr id="550" name="Google Shape;550;p7"/>
          <p:cNvPicPr preferRelativeResize="0"/>
          <p:nvPr/>
        </p:nvPicPr>
        <p:blipFill rotWithShape="1">
          <a:blip r:embed="rId4">
            <a:alphaModFix/>
          </a:blip>
          <a:srcRect/>
          <a:stretch/>
        </p:blipFill>
        <p:spPr>
          <a:xfrm flipH="1">
            <a:off x="4419795" y="4021705"/>
            <a:ext cx="498942" cy="439951"/>
          </a:xfrm>
          <a:prstGeom prst="rect">
            <a:avLst/>
          </a:prstGeom>
          <a:solidFill>
            <a:srgbClr val="E1EFD8"/>
          </a:solidFill>
          <a:ln>
            <a:noFill/>
          </a:ln>
        </p:spPr>
      </p:pic>
      <p:sp>
        <p:nvSpPr>
          <p:cNvPr id="551" name="Google Shape;551;p7"/>
          <p:cNvSpPr/>
          <p:nvPr/>
        </p:nvSpPr>
        <p:spPr>
          <a:xfrm>
            <a:off x="5708218" y="4010328"/>
            <a:ext cx="12003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4B4B4B"/>
              </a:buClr>
              <a:buSzPts val="1400"/>
              <a:buFont typeface="Montserrat"/>
              <a:buNone/>
            </a:pPr>
            <a:r>
              <a:rPr lang="en" sz="1400" b="1" i="0" u="none" strike="noStrike" cap="none">
                <a:solidFill>
                  <a:srgbClr val="4B4B4B"/>
                </a:solidFill>
                <a:latin typeface="Calibri"/>
                <a:ea typeface="Calibri"/>
                <a:cs typeface="Calibri"/>
                <a:sym typeface="Calibri"/>
              </a:rPr>
              <a:t>Experiment</a:t>
            </a:r>
            <a:endParaRPr sz="1100" b="0" i="0" u="none" strike="noStrike" cap="none">
              <a:solidFill>
                <a:srgbClr val="000000"/>
              </a:solidFill>
              <a:latin typeface="Calibri"/>
              <a:ea typeface="Calibri"/>
              <a:cs typeface="Calibri"/>
              <a:sym typeface="Calibri"/>
            </a:endParaRPr>
          </a:p>
        </p:txBody>
      </p:sp>
      <p:sp>
        <p:nvSpPr>
          <p:cNvPr id="552" name="Google Shape;552;p7"/>
          <p:cNvSpPr/>
          <p:nvPr/>
        </p:nvSpPr>
        <p:spPr>
          <a:xfrm rot="5400000">
            <a:off x="5274158" y="2127719"/>
            <a:ext cx="904800" cy="2292000"/>
          </a:xfrm>
          <a:prstGeom prst="uturnArrow">
            <a:avLst>
              <a:gd name="adj1" fmla="val 13433"/>
              <a:gd name="adj2" fmla="val 14133"/>
              <a:gd name="adj3" fmla="val 25878"/>
              <a:gd name="adj4" fmla="val 43987"/>
              <a:gd name="adj5" fmla="val 100000"/>
            </a:avLst>
          </a:prstGeom>
          <a:solidFill>
            <a:srgbClr val="33CCCC"/>
          </a:solidFill>
          <a:ln w="12700" cap="flat" cmpd="sng">
            <a:solidFill>
              <a:srgbClr val="33CCC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4B4B4B"/>
              </a:solidFill>
              <a:latin typeface="Montserrat"/>
              <a:ea typeface="Montserrat"/>
              <a:cs typeface="Montserrat"/>
              <a:sym typeface="Montserrat"/>
            </a:endParaRPr>
          </a:p>
        </p:txBody>
      </p:sp>
      <p:sp>
        <p:nvSpPr>
          <p:cNvPr id="553" name="Google Shape;553;p7"/>
          <p:cNvSpPr/>
          <p:nvPr/>
        </p:nvSpPr>
        <p:spPr>
          <a:xfrm rot="5400000">
            <a:off x="3534926" y="1956505"/>
            <a:ext cx="269100" cy="3297300"/>
          </a:xfrm>
          <a:prstGeom prst="downArrow">
            <a:avLst>
              <a:gd name="adj1" fmla="val 45002"/>
              <a:gd name="adj2" fmla="val 50000"/>
            </a:avLst>
          </a:prstGeom>
          <a:solidFill>
            <a:srgbClr val="33CCCC"/>
          </a:solidFill>
          <a:ln w="12700" cap="flat" cmpd="sng">
            <a:solidFill>
              <a:srgbClr val="33CCC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grpSp>
        <p:nvGrpSpPr>
          <p:cNvPr id="554" name="Google Shape;554;p7"/>
          <p:cNvGrpSpPr/>
          <p:nvPr/>
        </p:nvGrpSpPr>
        <p:grpSpPr>
          <a:xfrm>
            <a:off x="3281686" y="3283049"/>
            <a:ext cx="1723826" cy="550018"/>
            <a:chOff x="5770464" y="4644330"/>
            <a:chExt cx="2298435" cy="733358"/>
          </a:xfrm>
        </p:grpSpPr>
        <p:sp>
          <p:nvSpPr>
            <p:cNvPr id="555" name="Google Shape;555;p7"/>
            <p:cNvSpPr/>
            <p:nvPr/>
          </p:nvSpPr>
          <p:spPr>
            <a:xfrm>
              <a:off x="5770464" y="4663088"/>
              <a:ext cx="2224500" cy="714600"/>
            </a:xfrm>
            <a:prstGeom prst="roundRect">
              <a:avLst>
                <a:gd name="adj" fmla="val 16667"/>
              </a:avLst>
            </a:prstGeom>
            <a:solidFill>
              <a:schemeClr val="lt1"/>
            </a:solidFill>
            <a:ln w="38100"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Montserrat"/>
                <a:ea typeface="Montserrat"/>
                <a:cs typeface="Montserrat"/>
                <a:sym typeface="Montserrat"/>
              </a:endParaRPr>
            </a:p>
          </p:txBody>
        </p:sp>
        <p:sp>
          <p:nvSpPr>
            <p:cNvPr id="556" name="Google Shape;556;p7"/>
            <p:cNvSpPr txBox="1"/>
            <p:nvPr/>
          </p:nvSpPr>
          <p:spPr>
            <a:xfrm>
              <a:off x="6656199" y="4644330"/>
              <a:ext cx="1412700" cy="70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4B4B4B"/>
                </a:buClr>
                <a:buSzPts val="900"/>
                <a:buFont typeface="Montserrat"/>
                <a:buNone/>
              </a:pPr>
              <a:r>
                <a:rPr lang="en" sz="1000" b="0" i="0" u="none" strike="noStrike" cap="none">
                  <a:solidFill>
                    <a:srgbClr val="4B4B4B"/>
                  </a:solidFill>
                  <a:latin typeface="Calibri"/>
                  <a:ea typeface="Calibri"/>
                  <a:cs typeface="Calibri"/>
                  <a:sym typeface="Calibri"/>
                </a:rPr>
                <a:t>Molecular Feature</a:t>
              </a:r>
              <a:endParaRPr sz="1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4B4B4B"/>
                </a:buClr>
                <a:buSzPts val="900"/>
                <a:buFont typeface="Montserrat"/>
                <a:buNone/>
              </a:pPr>
              <a:r>
                <a:rPr lang="en" sz="1000" b="0" i="0" u="none" strike="noStrike" cap="none">
                  <a:solidFill>
                    <a:srgbClr val="4B4B4B"/>
                  </a:solidFill>
                  <a:latin typeface="Calibri"/>
                  <a:ea typeface="Calibri"/>
                  <a:cs typeface="Calibri"/>
                  <a:sym typeface="Calibri"/>
                </a:rPr>
                <a:t>Simulations</a:t>
              </a:r>
              <a:endParaRPr sz="1000" b="0" i="0" u="none" strike="noStrike" cap="none">
                <a:solidFill>
                  <a:srgbClr val="000000"/>
                </a:solidFill>
                <a:latin typeface="Calibri"/>
                <a:ea typeface="Calibri"/>
                <a:cs typeface="Calibri"/>
                <a:sym typeface="Calibri"/>
              </a:endParaRPr>
            </a:p>
          </p:txBody>
        </p:sp>
        <p:grpSp>
          <p:nvGrpSpPr>
            <p:cNvPr id="557" name="Google Shape;557;p7"/>
            <p:cNvGrpSpPr/>
            <p:nvPr/>
          </p:nvGrpSpPr>
          <p:grpSpPr>
            <a:xfrm>
              <a:off x="5906730" y="4825712"/>
              <a:ext cx="781413" cy="421123"/>
              <a:chOff x="3180953" y="4193934"/>
              <a:chExt cx="1354505" cy="809541"/>
            </a:xfrm>
          </p:grpSpPr>
          <p:sp>
            <p:nvSpPr>
              <p:cNvPr id="558" name="Google Shape;558;p7"/>
              <p:cNvSpPr/>
              <p:nvPr/>
            </p:nvSpPr>
            <p:spPr>
              <a:xfrm>
                <a:off x="4239993" y="4194315"/>
                <a:ext cx="295465" cy="413004"/>
              </a:xfrm>
              <a:custGeom>
                <a:avLst/>
                <a:gdLst/>
                <a:ahLst/>
                <a:cxnLst/>
                <a:rect l="l" t="t" r="r" b="b"/>
                <a:pathLst>
                  <a:path w="628650" h="1720850" extrusionOk="0">
                    <a:moveTo>
                      <a:pt x="0" y="0"/>
                    </a:moveTo>
                    <a:lnTo>
                      <a:pt x="342900" y="69850"/>
                    </a:lnTo>
                    <a:lnTo>
                      <a:pt x="628650" y="1562100"/>
                    </a:lnTo>
                    <a:lnTo>
                      <a:pt x="304800" y="1720850"/>
                    </a:lnTo>
                    <a:lnTo>
                      <a:pt x="0" y="0"/>
                    </a:lnTo>
                    <a:close/>
                  </a:path>
                </a:pathLst>
              </a:custGeom>
              <a:solidFill>
                <a:srgbClr val="8DA9DB"/>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59" name="Google Shape;559;p7"/>
              <p:cNvSpPr/>
              <p:nvPr/>
            </p:nvSpPr>
            <p:spPr>
              <a:xfrm>
                <a:off x="4038883" y="4193934"/>
                <a:ext cx="344204" cy="412101"/>
              </a:xfrm>
              <a:custGeom>
                <a:avLst/>
                <a:gdLst/>
                <a:ahLst/>
                <a:cxnLst/>
                <a:rect l="l" t="t" r="r" b="b"/>
                <a:pathLst>
                  <a:path w="732348" h="1717086" extrusionOk="0">
                    <a:moveTo>
                      <a:pt x="430306" y="0"/>
                    </a:moveTo>
                    <a:lnTo>
                      <a:pt x="0" y="28963"/>
                    </a:lnTo>
                    <a:lnTo>
                      <a:pt x="24826" y="1588821"/>
                    </a:lnTo>
                    <a:lnTo>
                      <a:pt x="732348" y="1717086"/>
                    </a:lnTo>
                    <a:lnTo>
                      <a:pt x="430306" y="0"/>
                    </a:lnTo>
                    <a:close/>
                  </a:path>
                </a:pathLst>
              </a:custGeom>
              <a:solidFill>
                <a:srgbClr val="0F243E"/>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cxnSp>
            <p:nvCxnSpPr>
              <p:cNvPr id="560" name="Google Shape;560;p7"/>
              <p:cNvCxnSpPr/>
              <p:nvPr/>
            </p:nvCxnSpPr>
            <p:spPr>
              <a:xfrm>
                <a:off x="4278033" y="4263374"/>
                <a:ext cx="66600" cy="300"/>
              </a:xfrm>
              <a:prstGeom prst="straightConnector1">
                <a:avLst/>
              </a:prstGeom>
              <a:noFill/>
              <a:ln w="12700" cap="flat" cmpd="sng">
                <a:solidFill>
                  <a:srgbClr val="632423"/>
                </a:solidFill>
                <a:prstDash val="solid"/>
                <a:round/>
                <a:headEnd type="none" w="sm" len="sm"/>
                <a:tailEnd type="none" w="sm" len="sm"/>
              </a:ln>
            </p:spPr>
          </p:cxnSp>
          <p:sp>
            <p:nvSpPr>
              <p:cNvPr id="561" name="Google Shape;561;p7"/>
              <p:cNvSpPr/>
              <p:nvPr/>
            </p:nvSpPr>
            <p:spPr>
              <a:xfrm>
                <a:off x="4029947" y="4194393"/>
                <a:ext cx="295465" cy="499046"/>
              </a:xfrm>
              <a:custGeom>
                <a:avLst/>
                <a:gdLst/>
                <a:ahLst/>
                <a:cxnLst/>
                <a:rect l="l" t="t" r="r" b="b"/>
                <a:pathLst>
                  <a:path w="628650" h="1720850" extrusionOk="0">
                    <a:moveTo>
                      <a:pt x="0" y="0"/>
                    </a:moveTo>
                    <a:lnTo>
                      <a:pt x="342900" y="69850"/>
                    </a:lnTo>
                    <a:lnTo>
                      <a:pt x="628650" y="1562100"/>
                    </a:lnTo>
                    <a:lnTo>
                      <a:pt x="304800" y="1720850"/>
                    </a:lnTo>
                    <a:lnTo>
                      <a:pt x="0" y="0"/>
                    </a:lnTo>
                    <a:close/>
                  </a:path>
                </a:pathLst>
              </a:custGeom>
              <a:solidFill>
                <a:srgbClr val="8DA9DB"/>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62" name="Google Shape;562;p7"/>
              <p:cNvSpPr/>
              <p:nvPr/>
            </p:nvSpPr>
            <p:spPr>
              <a:xfrm>
                <a:off x="3828835" y="4193934"/>
                <a:ext cx="344204" cy="497955"/>
              </a:xfrm>
              <a:custGeom>
                <a:avLst/>
                <a:gdLst/>
                <a:ahLst/>
                <a:cxnLst/>
                <a:rect l="l" t="t" r="r" b="b"/>
                <a:pathLst>
                  <a:path w="732348" h="1717086" extrusionOk="0">
                    <a:moveTo>
                      <a:pt x="430306" y="0"/>
                    </a:moveTo>
                    <a:lnTo>
                      <a:pt x="0" y="28963"/>
                    </a:lnTo>
                    <a:lnTo>
                      <a:pt x="24826" y="1588821"/>
                    </a:lnTo>
                    <a:lnTo>
                      <a:pt x="732348" y="1717086"/>
                    </a:lnTo>
                    <a:lnTo>
                      <a:pt x="430306" y="0"/>
                    </a:lnTo>
                    <a:close/>
                  </a:path>
                </a:pathLst>
              </a:custGeom>
              <a:solidFill>
                <a:srgbClr val="0F243E"/>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cxnSp>
            <p:nvCxnSpPr>
              <p:cNvPr id="563" name="Google Shape;563;p7"/>
              <p:cNvCxnSpPr/>
              <p:nvPr/>
            </p:nvCxnSpPr>
            <p:spPr>
              <a:xfrm>
                <a:off x="4067985" y="4278307"/>
                <a:ext cx="66600" cy="600"/>
              </a:xfrm>
              <a:prstGeom prst="straightConnector1">
                <a:avLst/>
              </a:prstGeom>
              <a:noFill/>
              <a:ln w="12700" cap="flat" cmpd="sng">
                <a:solidFill>
                  <a:srgbClr val="632423"/>
                </a:solidFill>
                <a:prstDash val="solid"/>
                <a:round/>
                <a:headEnd type="none" w="sm" len="sm"/>
                <a:tailEnd type="none" w="sm" len="sm"/>
              </a:ln>
            </p:spPr>
          </p:cxnSp>
          <p:sp>
            <p:nvSpPr>
              <p:cNvPr id="564" name="Google Shape;564;p7"/>
              <p:cNvSpPr/>
              <p:nvPr/>
            </p:nvSpPr>
            <p:spPr>
              <a:xfrm>
                <a:off x="3811029" y="4194478"/>
                <a:ext cx="295465" cy="593693"/>
              </a:xfrm>
              <a:custGeom>
                <a:avLst/>
                <a:gdLst/>
                <a:ahLst/>
                <a:cxnLst/>
                <a:rect l="l" t="t" r="r" b="b"/>
                <a:pathLst>
                  <a:path w="628650" h="1720850" extrusionOk="0">
                    <a:moveTo>
                      <a:pt x="0" y="0"/>
                    </a:moveTo>
                    <a:lnTo>
                      <a:pt x="342900" y="69850"/>
                    </a:lnTo>
                    <a:lnTo>
                      <a:pt x="628650" y="1562100"/>
                    </a:lnTo>
                    <a:lnTo>
                      <a:pt x="304800" y="1720850"/>
                    </a:lnTo>
                    <a:lnTo>
                      <a:pt x="0" y="0"/>
                    </a:lnTo>
                    <a:close/>
                  </a:path>
                </a:pathLst>
              </a:custGeom>
              <a:solidFill>
                <a:srgbClr val="8DA9DB"/>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65" name="Google Shape;565;p7"/>
              <p:cNvSpPr/>
              <p:nvPr/>
            </p:nvSpPr>
            <p:spPr>
              <a:xfrm>
                <a:off x="3609918" y="4193934"/>
                <a:ext cx="344204" cy="592395"/>
              </a:xfrm>
              <a:custGeom>
                <a:avLst/>
                <a:gdLst/>
                <a:ahLst/>
                <a:cxnLst/>
                <a:rect l="l" t="t" r="r" b="b"/>
                <a:pathLst>
                  <a:path w="732348" h="1717086" extrusionOk="0">
                    <a:moveTo>
                      <a:pt x="430306" y="0"/>
                    </a:moveTo>
                    <a:lnTo>
                      <a:pt x="0" y="28963"/>
                    </a:lnTo>
                    <a:lnTo>
                      <a:pt x="24826" y="1588821"/>
                    </a:lnTo>
                    <a:lnTo>
                      <a:pt x="732348" y="1717086"/>
                    </a:lnTo>
                    <a:lnTo>
                      <a:pt x="430306" y="0"/>
                    </a:lnTo>
                    <a:close/>
                  </a:path>
                </a:pathLst>
              </a:custGeom>
              <a:solidFill>
                <a:srgbClr val="0F243E"/>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cxnSp>
            <p:nvCxnSpPr>
              <p:cNvPr id="566" name="Google Shape;566;p7"/>
              <p:cNvCxnSpPr/>
              <p:nvPr/>
            </p:nvCxnSpPr>
            <p:spPr>
              <a:xfrm>
                <a:off x="3849068" y="4294538"/>
                <a:ext cx="66600" cy="600"/>
              </a:xfrm>
              <a:prstGeom prst="straightConnector1">
                <a:avLst/>
              </a:prstGeom>
              <a:noFill/>
              <a:ln w="12700" cap="flat" cmpd="sng">
                <a:solidFill>
                  <a:srgbClr val="632423"/>
                </a:solidFill>
                <a:prstDash val="solid"/>
                <a:round/>
                <a:headEnd type="none" w="sm" len="sm"/>
                <a:tailEnd type="none" w="sm" len="sm"/>
              </a:ln>
            </p:spPr>
          </p:cxnSp>
          <p:sp>
            <p:nvSpPr>
              <p:cNvPr id="567" name="Google Shape;567;p7"/>
              <p:cNvSpPr/>
              <p:nvPr/>
            </p:nvSpPr>
            <p:spPr>
              <a:xfrm>
                <a:off x="3596547" y="4194576"/>
                <a:ext cx="295465" cy="701246"/>
              </a:xfrm>
              <a:custGeom>
                <a:avLst/>
                <a:gdLst/>
                <a:ahLst/>
                <a:cxnLst/>
                <a:rect l="l" t="t" r="r" b="b"/>
                <a:pathLst>
                  <a:path w="628650" h="1720850" extrusionOk="0">
                    <a:moveTo>
                      <a:pt x="0" y="0"/>
                    </a:moveTo>
                    <a:lnTo>
                      <a:pt x="342900" y="69850"/>
                    </a:lnTo>
                    <a:lnTo>
                      <a:pt x="628650" y="1562100"/>
                    </a:lnTo>
                    <a:lnTo>
                      <a:pt x="304800" y="1720850"/>
                    </a:lnTo>
                    <a:lnTo>
                      <a:pt x="0" y="0"/>
                    </a:lnTo>
                    <a:close/>
                  </a:path>
                </a:pathLst>
              </a:custGeom>
              <a:solidFill>
                <a:srgbClr val="8DA9DB"/>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68" name="Google Shape;568;p7"/>
              <p:cNvSpPr/>
              <p:nvPr/>
            </p:nvSpPr>
            <p:spPr>
              <a:xfrm>
                <a:off x="3395436" y="4193934"/>
                <a:ext cx="344204" cy="699713"/>
              </a:xfrm>
              <a:custGeom>
                <a:avLst/>
                <a:gdLst/>
                <a:ahLst/>
                <a:cxnLst/>
                <a:rect l="l" t="t" r="r" b="b"/>
                <a:pathLst>
                  <a:path w="732348" h="1717086" extrusionOk="0">
                    <a:moveTo>
                      <a:pt x="430306" y="0"/>
                    </a:moveTo>
                    <a:lnTo>
                      <a:pt x="0" y="28963"/>
                    </a:lnTo>
                    <a:lnTo>
                      <a:pt x="24826" y="1588821"/>
                    </a:lnTo>
                    <a:lnTo>
                      <a:pt x="732348" y="1717086"/>
                    </a:lnTo>
                    <a:lnTo>
                      <a:pt x="430306" y="0"/>
                    </a:lnTo>
                    <a:close/>
                  </a:path>
                </a:pathLst>
              </a:custGeom>
              <a:solidFill>
                <a:srgbClr val="0F243E"/>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cxnSp>
            <p:nvCxnSpPr>
              <p:cNvPr id="569" name="Google Shape;569;p7"/>
              <p:cNvCxnSpPr/>
              <p:nvPr/>
            </p:nvCxnSpPr>
            <p:spPr>
              <a:xfrm>
                <a:off x="3634586" y="4313236"/>
                <a:ext cx="66600" cy="600"/>
              </a:xfrm>
              <a:prstGeom prst="straightConnector1">
                <a:avLst/>
              </a:prstGeom>
              <a:noFill/>
              <a:ln w="12700" cap="flat" cmpd="sng">
                <a:solidFill>
                  <a:srgbClr val="632423"/>
                </a:solidFill>
                <a:prstDash val="solid"/>
                <a:round/>
                <a:headEnd type="none" w="sm" len="sm"/>
                <a:tailEnd type="none" w="sm" len="sm"/>
              </a:ln>
            </p:spPr>
          </p:cxnSp>
          <p:sp>
            <p:nvSpPr>
              <p:cNvPr id="570" name="Google Shape;570;p7"/>
              <p:cNvSpPr/>
              <p:nvPr/>
            </p:nvSpPr>
            <p:spPr>
              <a:xfrm>
                <a:off x="3382064" y="4194675"/>
                <a:ext cx="295465" cy="808800"/>
              </a:xfrm>
              <a:custGeom>
                <a:avLst/>
                <a:gdLst/>
                <a:ahLst/>
                <a:cxnLst/>
                <a:rect l="l" t="t" r="r" b="b"/>
                <a:pathLst>
                  <a:path w="628650" h="1720850" extrusionOk="0">
                    <a:moveTo>
                      <a:pt x="0" y="0"/>
                    </a:moveTo>
                    <a:lnTo>
                      <a:pt x="342900" y="69850"/>
                    </a:lnTo>
                    <a:lnTo>
                      <a:pt x="628650" y="1562100"/>
                    </a:lnTo>
                    <a:lnTo>
                      <a:pt x="304800" y="1720850"/>
                    </a:lnTo>
                    <a:lnTo>
                      <a:pt x="0" y="0"/>
                    </a:lnTo>
                    <a:close/>
                  </a:path>
                </a:pathLst>
              </a:custGeom>
              <a:solidFill>
                <a:srgbClr val="8DA9DB"/>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sp>
            <p:nvSpPr>
              <p:cNvPr id="571" name="Google Shape;571;p7"/>
              <p:cNvSpPr/>
              <p:nvPr/>
            </p:nvSpPr>
            <p:spPr>
              <a:xfrm>
                <a:off x="3180953" y="4193934"/>
                <a:ext cx="344204" cy="807030"/>
              </a:xfrm>
              <a:custGeom>
                <a:avLst/>
                <a:gdLst/>
                <a:ahLst/>
                <a:cxnLst/>
                <a:rect l="l" t="t" r="r" b="b"/>
                <a:pathLst>
                  <a:path w="732348" h="1717086" extrusionOk="0">
                    <a:moveTo>
                      <a:pt x="430306" y="0"/>
                    </a:moveTo>
                    <a:lnTo>
                      <a:pt x="0" y="28963"/>
                    </a:lnTo>
                    <a:lnTo>
                      <a:pt x="24826" y="1588821"/>
                    </a:lnTo>
                    <a:lnTo>
                      <a:pt x="732348" y="1717086"/>
                    </a:lnTo>
                    <a:lnTo>
                      <a:pt x="430306" y="0"/>
                    </a:lnTo>
                    <a:close/>
                  </a:path>
                </a:pathLst>
              </a:custGeom>
              <a:solidFill>
                <a:srgbClr val="0F243E"/>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Montserrat"/>
                  <a:ea typeface="Montserrat"/>
                  <a:cs typeface="Montserrat"/>
                  <a:sym typeface="Montserrat"/>
                </a:endParaRPr>
              </a:p>
            </p:txBody>
          </p:sp>
          <p:cxnSp>
            <p:nvCxnSpPr>
              <p:cNvPr id="572" name="Google Shape;572;p7"/>
              <p:cNvCxnSpPr/>
              <p:nvPr/>
            </p:nvCxnSpPr>
            <p:spPr>
              <a:xfrm>
                <a:off x="3420103" y="4331934"/>
                <a:ext cx="66600" cy="900"/>
              </a:xfrm>
              <a:prstGeom prst="straightConnector1">
                <a:avLst/>
              </a:prstGeom>
              <a:noFill/>
              <a:ln w="12700" cap="flat" cmpd="sng">
                <a:solidFill>
                  <a:srgbClr val="632423"/>
                </a:solidFill>
                <a:prstDash val="solid"/>
                <a:round/>
                <a:headEnd type="none" w="sm" len="sm"/>
                <a:tailEnd type="none" w="sm" len="sm"/>
              </a:ln>
            </p:spPr>
          </p:cxnSp>
        </p:grpSp>
      </p:grpSp>
      <p:pic>
        <p:nvPicPr>
          <p:cNvPr id="573" name="Google Shape;573;p7" descr="Image result for therapeutic window"/>
          <p:cNvPicPr preferRelativeResize="0"/>
          <p:nvPr/>
        </p:nvPicPr>
        <p:blipFill rotWithShape="1">
          <a:blip r:embed="rId5">
            <a:alphaModFix/>
          </a:blip>
          <a:srcRect l="12381" t="24726" r="42510" b="19982"/>
          <a:stretch/>
        </p:blipFill>
        <p:spPr>
          <a:xfrm>
            <a:off x="6823442" y="1956847"/>
            <a:ext cx="540061" cy="368952"/>
          </a:xfrm>
          <a:prstGeom prst="rect">
            <a:avLst/>
          </a:prstGeom>
          <a:noFill/>
          <a:ln>
            <a:noFill/>
          </a:ln>
        </p:spPr>
      </p:pic>
      <p:pic>
        <p:nvPicPr>
          <p:cNvPr id="574" name="Google Shape;574;p7" descr="Man"/>
          <p:cNvPicPr preferRelativeResize="0"/>
          <p:nvPr/>
        </p:nvPicPr>
        <p:blipFill rotWithShape="1">
          <a:blip r:embed="rId6">
            <a:alphaModFix/>
          </a:blip>
          <a:srcRect/>
          <a:stretch/>
        </p:blipFill>
        <p:spPr>
          <a:xfrm>
            <a:off x="7174858" y="1899378"/>
            <a:ext cx="380706" cy="439955"/>
          </a:xfrm>
          <a:prstGeom prst="rect">
            <a:avLst/>
          </a:prstGeom>
          <a:noFill/>
          <a:ln>
            <a:noFill/>
          </a:ln>
        </p:spPr>
      </p:pic>
      <p:grpSp>
        <p:nvGrpSpPr>
          <p:cNvPr id="575" name="Google Shape;575;p7"/>
          <p:cNvGrpSpPr/>
          <p:nvPr/>
        </p:nvGrpSpPr>
        <p:grpSpPr>
          <a:xfrm>
            <a:off x="2927856" y="901301"/>
            <a:ext cx="2564101" cy="1170900"/>
            <a:chOff x="4268361" y="1141703"/>
            <a:chExt cx="3418801" cy="1561200"/>
          </a:xfrm>
        </p:grpSpPr>
        <p:sp>
          <p:nvSpPr>
            <p:cNvPr id="576" name="Google Shape;576;p7"/>
            <p:cNvSpPr/>
            <p:nvPr/>
          </p:nvSpPr>
          <p:spPr>
            <a:xfrm>
              <a:off x="4268361" y="1141703"/>
              <a:ext cx="3418800" cy="1561200"/>
            </a:xfrm>
            <a:prstGeom prst="roundRect">
              <a:avLst>
                <a:gd name="adj" fmla="val 16667"/>
              </a:avLst>
            </a:prstGeom>
            <a:solidFill>
              <a:schemeClr val="lt1"/>
            </a:solidFill>
            <a:ln w="38100" cap="flat" cmpd="sng">
              <a:solidFill>
                <a:srgbClr val="FF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4B4B4B"/>
                </a:solidFill>
                <a:latin typeface="Montserrat"/>
                <a:ea typeface="Montserrat"/>
                <a:cs typeface="Montserrat"/>
                <a:sym typeface="Montserrat"/>
              </a:endParaRPr>
            </a:p>
          </p:txBody>
        </p:sp>
        <p:grpSp>
          <p:nvGrpSpPr>
            <p:cNvPr id="577" name="Google Shape;577;p7"/>
            <p:cNvGrpSpPr/>
            <p:nvPr/>
          </p:nvGrpSpPr>
          <p:grpSpPr>
            <a:xfrm>
              <a:off x="4682032" y="1535534"/>
              <a:ext cx="2591330" cy="1049663"/>
              <a:chOff x="10286710" y="4912021"/>
              <a:chExt cx="2591330" cy="1132934"/>
            </a:xfrm>
          </p:grpSpPr>
          <p:sp>
            <p:nvSpPr>
              <p:cNvPr id="578" name="Google Shape;578;p7"/>
              <p:cNvSpPr/>
              <p:nvPr/>
            </p:nvSpPr>
            <p:spPr>
              <a:xfrm>
                <a:off x="10286710" y="4912021"/>
                <a:ext cx="2591100" cy="254100"/>
              </a:xfrm>
              <a:prstGeom prst="homePlate">
                <a:avLst>
                  <a:gd name="adj" fmla="val 50000"/>
                </a:avLst>
              </a:prstGeom>
              <a:solidFill>
                <a:srgbClr val="FF0000"/>
              </a:solidFill>
              <a:ln w="9525" cap="flat" cmpd="sng">
                <a:solidFill>
                  <a:srgbClr val="D5A6BD"/>
                </a:solidFill>
                <a:prstDash val="solid"/>
                <a:round/>
                <a:headEnd type="none" w="sm" len="sm"/>
                <a:tailEnd type="none" w="sm" len="sm"/>
              </a:ln>
            </p:spPr>
            <p:txBody>
              <a:bodyPr spcFirstLastPara="1" wrap="square" lIns="54000" tIns="54000" rIns="54000" bIns="54000" anchor="ctr" anchorCtr="0">
                <a:noAutofit/>
              </a:bodyPr>
              <a:lstStyle/>
              <a:p>
                <a:pPr marL="139700" marR="0" lvl="0" indent="-139700" algn="l" rtl="0">
                  <a:lnSpc>
                    <a:spcPct val="100000"/>
                  </a:lnSpc>
                  <a:spcBef>
                    <a:spcPts val="0"/>
                  </a:spcBef>
                  <a:spcAft>
                    <a:spcPts val="0"/>
                  </a:spcAft>
                  <a:buClr>
                    <a:srgbClr val="FFFFFF"/>
                  </a:buClr>
                  <a:buSzPts val="900"/>
                  <a:buFont typeface="Montserrat"/>
                  <a:buNone/>
                </a:pPr>
                <a:r>
                  <a:rPr lang="en" sz="900" b="0" i="0" u="none" strike="noStrike" cap="none">
                    <a:solidFill>
                      <a:schemeClr val="dk1"/>
                    </a:solidFill>
                    <a:latin typeface="Montserrat"/>
                    <a:ea typeface="Montserrat"/>
                    <a:cs typeface="Montserrat"/>
                    <a:sym typeface="Montserrat"/>
                  </a:rPr>
                  <a:t> </a:t>
                </a:r>
                <a:r>
                  <a:rPr lang="en" sz="1000" b="1" i="0" u="none" strike="noStrike" cap="none">
                    <a:solidFill>
                      <a:schemeClr val="dk1"/>
                    </a:solidFill>
                    <a:latin typeface="Calibri"/>
                    <a:ea typeface="Calibri"/>
                    <a:cs typeface="Calibri"/>
                    <a:sym typeface="Calibri"/>
                  </a:rPr>
                  <a:t>Efficacy</a:t>
                </a:r>
                <a:endParaRPr sz="1200" b="1" i="0" u="none" strike="noStrike" cap="none">
                  <a:solidFill>
                    <a:schemeClr val="dk1"/>
                  </a:solidFill>
                  <a:latin typeface="Calibri"/>
                  <a:ea typeface="Calibri"/>
                  <a:cs typeface="Calibri"/>
                  <a:sym typeface="Calibri"/>
                </a:endParaRPr>
              </a:p>
            </p:txBody>
          </p:sp>
          <p:sp>
            <p:nvSpPr>
              <p:cNvPr id="579" name="Google Shape;579;p7"/>
              <p:cNvSpPr/>
              <p:nvPr/>
            </p:nvSpPr>
            <p:spPr>
              <a:xfrm>
                <a:off x="10286940" y="5208229"/>
                <a:ext cx="2591100" cy="254100"/>
              </a:xfrm>
              <a:prstGeom prst="homePlate">
                <a:avLst>
                  <a:gd name="adj" fmla="val 50000"/>
                </a:avLst>
              </a:prstGeom>
              <a:solidFill>
                <a:srgbClr val="FF0000"/>
              </a:solidFill>
              <a:ln w="9525" cap="flat" cmpd="sng">
                <a:solidFill>
                  <a:srgbClr val="D5A6BD"/>
                </a:solidFill>
                <a:prstDash val="solid"/>
                <a:round/>
                <a:headEnd type="none" w="sm" len="sm"/>
                <a:tailEnd type="none" w="sm" len="sm"/>
              </a:ln>
            </p:spPr>
            <p:txBody>
              <a:bodyPr spcFirstLastPara="1" wrap="square" lIns="54000" tIns="54000" rIns="54000" bIns="54000" anchor="ctr" anchorCtr="0">
                <a:noAutofit/>
              </a:bodyPr>
              <a:lstStyle/>
              <a:p>
                <a:pPr marL="139700" marR="0" lvl="0" indent="-139700" algn="l" rtl="0">
                  <a:lnSpc>
                    <a:spcPct val="100000"/>
                  </a:lnSpc>
                  <a:spcBef>
                    <a:spcPts val="0"/>
                  </a:spcBef>
                  <a:spcAft>
                    <a:spcPts val="0"/>
                  </a:spcAft>
                  <a:buClr>
                    <a:srgbClr val="FFFFFF"/>
                  </a:buClr>
                  <a:buSzPts val="900"/>
                  <a:buFont typeface="Montserrat"/>
                  <a:buNone/>
                </a:pPr>
                <a:r>
                  <a:rPr lang="en" sz="900" b="0" i="0" u="none" strike="noStrike" cap="none">
                    <a:solidFill>
                      <a:srgbClr val="FFFFFF"/>
                    </a:solidFill>
                    <a:latin typeface="Montserrat"/>
                    <a:ea typeface="Montserrat"/>
                    <a:cs typeface="Montserrat"/>
                    <a:sym typeface="Montserrat"/>
                  </a:rPr>
                  <a:t> </a:t>
                </a:r>
                <a:r>
                  <a:rPr lang="en" sz="1000" b="1" i="0" u="none" strike="noStrike" cap="none">
                    <a:solidFill>
                      <a:schemeClr val="dk1"/>
                    </a:solidFill>
                    <a:latin typeface="Calibri"/>
                    <a:ea typeface="Calibri"/>
                    <a:cs typeface="Calibri"/>
                    <a:sym typeface="Calibri"/>
                  </a:rPr>
                  <a:t>Safety</a:t>
                </a:r>
                <a:endParaRPr sz="1200" b="1" i="0" u="none" strike="noStrike" cap="none">
                  <a:solidFill>
                    <a:schemeClr val="dk1"/>
                  </a:solidFill>
                  <a:latin typeface="Calibri"/>
                  <a:ea typeface="Calibri"/>
                  <a:cs typeface="Calibri"/>
                  <a:sym typeface="Calibri"/>
                </a:endParaRPr>
              </a:p>
            </p:txBody>
          </p:sp>
          <p:sp>
            <p:nvSpPr>
              <p:cNvPr id="580" name="Google Shape;580;p7"/>
              <p:cNvSpPr/>
              <p:nvPr/>
            </p:nvSpPr>
            <p:spPr>
              <a:xfrm>
                <a:off x="10286940" y="5495292"/>
                <a:ext cx="2591100" cy="254100"/>
              </a:xfrm>
              <a:prstGeom prst="homePlate">
                <a:avLst>
                  <a:gd name="adj" fmla="val 50000"/>
                </a:avLst>
              </a:prstGeom>
              <a:solidFill>
                <a:srgbClr val="FF0000"/>
              </a:solidFill>
              <a:ln w="9525" cap="flat" cmpd="sng">
                <a:solidFill>
                  <a:srgbClr val="D5A6BD"/>
                </a:solidFill>
                <a:prstDash val="solid"/>
                <a:round/>
                <a:headEnd type="none" w="sm" len="sm"/>
                <a:tailEnd type="none" w="sm" len="sm"/>
              </a:ln>
            </p:spPr>
            <p:txBody>
              <a:bodyPr spcFirstLastPara="1" wrap="square" lIns="54000" tIns="54000" rIns="54000" bIns="54000" anchor="ctr" anchorCtr="0">
                <a:noAutofit/>
              </a:bodyPr>
              <a:lstStyle/>
              <a:p>
                <a:pPr marL="139700" marR="0" lvl="0" indent="-139700" algn="l" rtl="0">
                  <a:lnSpc>
                    <a:spcPct val="100000"/>
                  </a:lnSpc>
                  <a:spcBef>
                    <a:spcPts val="0"/>
                  </a:spcBef>
                  <a:spcAft>
                    <a:spcPts val="0"/>
                  </a:spcAft>
                  <a:buClr>
                    <a:srgbClr val="FFFFFF"/>
                  </a:buClr>
                  <a:buSzPts val="900"/>
                  <a:buFont typeface="Montserrat"/>
                  <a:buNone/>
                </a:pPr>
                <a:r>
                  <a:rPr lang="en" sz="1000" b="0" i="0" u="none" strike="noStrike" cap="none">
                    <a:solidFill>
                      <a:schemeClr val="dk1"/>
                    </a:solidFill>
                    <a:latin typeface="Calibri"/>
                    <a:ea typeface="Calibri"/>
                    <a:cs typeface="Calibri"/>
                    <a:sym typeface="Calibri"/>
                  </a:rPr>
                  <a:t> </a:t>
                </a:r>
                <a:r>
                  <a:rPr lang="en" sz="1000" b="1" i="0" u="none" strike="noStrike" cap="none">
                    <a:solidFill>
                      <a:schemeClr val="dk1"/>
                    </a:solidFill>
                    <a:latin typeface="Calibri"/>
                    <a:ea typeface="Calibri"/>
                    <a:cs typeface="Calibri"/>
                    <a:sym typeface="Calibri"/>
                  </a:rPr>
                  <a:t>PK</a:t>
                </a:r>
                <a:endParaRPr sz="1200" b="1" i="0" u="none" strike="noStrike" cap="none">
                  <a:solidFill>
                    <a:schemeClr val="dk1"/>
                  </a:solidFill>
                  <a:latin typeface="Calibri"/>
                  <a:ea typeface="Calibri"/>
                  <a:cs typeface="Calibri"/>
                  <a:sym typeface="Calibri"/>
                </a:endParaRPr>
              </a:p>
            </p:txBody>
          </p:sp>
          <p:sp>
            <p:nvSpPr>
              <p:cNvPr id="581" name="Google Shape;581;p7"/>
              <p:cNvSpPr/>
              <p:nvPr/>
            </p:nvSpPr>
            <p:spPr>
              <a:xfrm>
                <a:off x="10286710" y="5790855"/>
                <a:ext cx="2591100" cy="254100"/>
              </a:xfrm>
              <a:prstGeom prst="homePlate">
                <a:avLst>
                  <a:gd name="adj" fmla="val 50000"/>
                </a:avLst>
              </a:prstGeom>
              <a:solidFill>
                <a:srgbClr val="FF0000"/>
              </a:solidFill>
              <a:ln w="9525" cap="flat" cmpd="sng">
                <a:solidFill>
                  <a:srgbClr val="D5A6BD"/>
                </a:solidFill>
                <a:prstDash val="solid"/>
                <a:round/>
                <a:headEnd type="none" w="sm" len="sm"/>
                <a:tailEnd type="none" w="sm" len="sm"/>
              </a:ln>
            </p:spPr>
            <p:txBody>
              <a:bodyPr spcFirstLastPara="1" wrap="square" lIns="54000" tIns="54000" rIns="54000" bIns="54000" anchor="ctr" anchorCtr="0">
                <a:noAutofit/>
              </a:bodyPr>
              <a:lstStyle/>
              <a:p>
                <a:pPr marL="139700" marR="0" lvl="0" indent="-139700" algn="l" rtl="0">
                  <a:lnSpc>
                    <a:spcPct val="100000"/>
                  </a:lnSpc>
                  <a:spcBef>
                    <a:spcPts val="0"/>
                  </a:spcBef>
                  <a:spcAft>
                    <a:spcPts val="0"/>
                  </a:spcAft>
                  <a:buClr>
                    <a:srgbClr val="FFFFFF"/>
                  </a:buClr>
                  <a:buSzPts val="900"/>
                  <a:buFont typeface="Montserrat"/>
                  <a:buNone/>
                </a:pPr>
                <a:r>
                  <a:rPr lang="en" sz="1000" b="1" i="0" u="none" strike="noStrike" cap="none">
                    <a:solidFill>
                      <a:schemeClr val="dk1"/>
                    </a:solidFill>
                    <a:latin typeface="Calibri"/>
                    <a:ea typeface="Calibri"/>
                    <a:cs typeface="Calibri"/>
                    <a:sym typeface="Calibri"/>
                  </a:rPr>
                  <a:t>Developability</a:t>
                </a:r>
                <a:endParaRPr sz="1200" b="1" i="0" u="none" strike="noStrike" cap="none">
                  <a:solidFill>
                    <a:schemeClr val="dk1"/>
                  </a:solidFill>
                  <a:latin typeface="Calibri"/>
                  <a:ea typeface="Calibri"/>
                  <a:cs typeface="Calibri"/>
                  <a:sym typeface="Calibri"/>
                </a:endParaRPr>
              </a:p>
            </p:txBody>
          </p:sp>
          <p:sp>
            <p:nvSpPr>
              <p:cNvPr id="582" name="Google Shape;582;p7"/>
              <p:cNvSpPr/>
              <p:nvPr/>
            </p:nvSpPr>
            <p:spPr>
              <a:xfrm>
                <a:off x="11645331" y="4990668"/>
                <a:ext cx="998100" cy="1012800"/>
              </a:xfrm>
              <a:prstGeom prst="roundRect">
                <a:avLst>
                  <a:gd name="adj" fmla="val 16667"/>
                </a:avLst>
              </a:prstGeom>
              <a:solidFill>
                <a:schemeClr val="lt1"/>
              </a:solidFill>
              <a:ln w="19050" cap="flat" cmpd="sng">
                <a:solidFill>
                  <a:srgbClr val="FF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4B4B4B"/>
                  </a:buClr>
                  <a:buSzPts val="900"/>
                  <a:buFont typeface="Montserrat"/>
                  <a:buNone/>
                </a:pPr>
                <a:r>
                  <a:rPr lang="en" sz="1100" b="1" i="0" u="none" strike="noStrike" cap="none">
                    <a:solidFill>
                      <a:srgbClr val="4B4B4B"/>
                    </a:solidFill>
                    <a:latin typeface="Calibri"/>
                    <a:ea typeface="Calibri"/>
                    <a:cs typeface="Calibri"/>
                    <a:sym typeface="Calibri"/>
                  </a:rPr>
                  <a:t>Property prediction models</a:t>
                </a:r>
                <a:endParaRPr sz="1300" b="1" i="0" u="none" strike="noStrike" cap="none">
                  <a:solidFill>
                    <a:srgbClr val="000000"/>
                  </a:solidFill>
                  <a:latin typeface="Calibri"/>
                  <a:ea typeface="Calibri"/>
                  <a:cs typeface="Calibri"/>
                  <a:sym typeface="Calibri"/>
                </a:endParaRPr>
              </a:p>
            </p:txBody>
          </p:sp>
        </p:grpSp>
        <p:sp>
          <p:nvSpPr>
            <p:cNvPr id="583" name="Google Shape;583;p7"/>
            <p:cNvSpPr txBox="1"/>
            <p:nvPr/>
          </p:nvSpPr>
          <p:spPr>
            <a:xfrm>
              <a:off x="4268362" y="1142833"/>
              <a:ext cx="3418800" cy="359100"/>
            </a:xfrm>
            <a:prstGeom prst="rect">
              <a:avLst/>
            </a:prstGeom>
            <a:noFill/>
            <a:ln>
              <a:noFill/>
            </a:ln>
          </p:spPr>
          <p:txBody>
            <a:bodyPr spcFirstLastPara="1" wrap="square" lIns="68575" tIns="34275" rIns="68575" bIns="34275" anchor="t" anchorCtr="0">
              <a:spAutoFit/>
            </a:bodyPr>
            <a:lstStyle/>
            <a:p>
              <a:pPr marL="0" marR="0" lvl="1" indent="0" algn="ctr" rtl="0">
                <a:lnSpc>
                  <a:spcPct val="100000"/>
                </a:lnSpc>
                <a:spcBef>
                  <a:spcPts val="0"/>
                </a:spcBef>
                <a:spcAft>
                  <a:spcPts val="0"/>
                </a:spcAft>
                <a:buClr>
                  <a:srgbClr val="4B4B4B"/>
                </a:buClr>
                <a:buSzPts val="1400"/>
                <a:buFont typeface="Montserrat"/>
                <a:buNone/>
              </a:pPr>
              <a:r>
                <a:rPr lang="en" sz="1300" b="1" i="0" u="none" strike="noStrike" cap="none">
                  <a:solidFill>
                    <a:srgbClr val="4B4B4B"/>
                  </a:solidFill>
                  <a:latin typeface="Calibri"/>
                  <a:ea typeface="Calibri"/>
                  <a:cs typeface="Calibri"/>
                  <a:sym typeface="Calibri"/>
                </a:rPr>
                <a:t>Machine Learning Pipeline</a:t>
              </a:r>
              <a:endParaRPr sz="1000" b="0" i="0" u="none" strike="noStrike" cap="none">
                <a:solidFill>
                  <a:srgbClr val="000000"/>
                </a:solidFill>
                <a:latin typeface="Calibri"/>
                <a:ea typeface="Calibri"/>
                <a:cs typeface="Calibri"/>
                <a:sym typeface="Calibri"/>
              </a:endParaRPr>
            </a:p>
          </p:txBody>
        </p:sp>
      </p:grpSp>
      <p:sp>
        <p:nvSpPr>
          <p:cNvPr id="584" name="Google Shape;584;p7"/>
          <p:cNvSpPr txBox="1"/>
          <p:nvPr/>
        </p:nvSpPr>
        <p:spPr>
          <a:xfrm>
            <a:off x="5448318" y="1133172"/>
            <a:ext cx="1834800" cy="469500"/>
          </a:xfrm>
          <a:prstGeom prst="rect">
            <a:avLst/>
          </a:prstGeom>
          <a:noFill/>
          <a:ln>
            <a:noFill/>
          </a:ln>
        </p:spPr>
        <p:txBody>
          <a:bodyPr spcFirstLastPara="1" wrap="square" lIns="68575" tIns="34275" rIns="68575" bIns="34275" anchor="t" anchorCtr="0">
            <a:spAutoFit/>
          </a:bodyPr>
          <a:lstStyle/>
          <a:p>
            <a:pPr marL="0" marR="0" lvl="1" indent="0" algn="ctr" rtl="0">
              <a:lnSpc>
                <a:spcPct val="100000"/>
              </a:lnSpc>
              <a:spcBef>
                <a:spcPts val="0"/>
              </a:spcBef>
              <a:spcAft>
                <a:spcPts val="0"/>
              </a:spcAft>
              <a:buClr>
                <a:srgbClr val="4B4B4B"/>
              </a:buClr>
              <a:buSzPts val="1400"/>
              <a:buFont typeface="Montserrat"/>
              <a:buNone/>
            </a:pPr>
            <a:r>
              <a:rPr lang="en" sz="1300" b="1" i="0" u="none" strike="noStrike" cap="none">
                <a:solidFill>
                  <a:srgbClr val="4B4B4B"/>
                </a:solidFill>
                <a:latin typeface="Calibri"/>
                <a:ea typeface="Calibri"/>
                <a:cs typeface="Calibri"/>
                <a:sym typeface="Calibri"/>
              </a:rPr>
              <a:t>Multi-Parameter Optimization Loop</a:t>
            </a:r>
            <a:endParaRPr sz="1000" b="0" i="0" u="none" strike="noStrike" cap="none">
              <a:solidFill>
                <a:srgbClr val="000000"/>
              </a:solidFill>
              <a:latin typeface="Calibri"/>
              <a:ea typeface="Calibri"/>
              <a:cs typeface="Calibri"/>
              <a:sym typeface="Calibri"/>
            </a:endParaRPr>
          </a:p>
        </p:txBody>
      </p:sp>
      <p:sp>
        <p:nvSpPr>
          <p:cNvPr id="585" name="Google Shape;585;p7"/>
          <p:cNvSpPr/>
          <p:nvPr/>
        </p:nvSpPr>
        <p:spPr>
          <a:xfrm>
            <a:off x="5154997" y="3280511"/>
            <a:ext cx="11208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4B4B4B"/>
              </a:buClr>
              <a:buSzPts val="1400"/>
              <a:buFont typeface="Montserrat"/>
              <a:buNone/>
            </a:pPr>
            <a:r>
              <a:rPr lang="en" sz="1400" b="1" i="0" u="none" strike="noStrike" cap="none">
                <a:solidFill>
                  <a:srgbClr val="4B4B4B"/>
                </a:solidFill>
                <a:latin typeface="Calibri"/>
                <a:ea typeface="Calibri"/>
                <a:cs typeface="Calibri"/>
                <a:sym typeface="Calibri"/>
              </a:rPr>
              <a:t>Simulation</a:t>
            </a:r>
            <a:endParaRPr sz="1100" b="0" i="0" u="none" strike="noStrike" cap="none">
              <a:solidFill>
                <a:srgbClr val="000000"/>
              </a:solidFill>
              <a:latin typeface="Calibri"/>
              <a:ea typeface="Calibri"/>
              <a:cs typeface="Calibri"/>
              <a:sym typeface="Calibri"/>
            </a:endParaRPr>
          </a:p>
        </p:txBody>
      </p:sp>
      <p:grpSp>
        <p:nvGrpSpPr>
          <p:cNvPr id="586" name="Google Shape;586;p7"/>
          <p:cNvGrpSpPr/>
          <p:nvPr/>
        </p:nvGrpSpPr>
        <p:grpSpPr>
          <a:xfrm>
            <a:off x="6631800" y="2714541"/>
            <a:ext cx="1964250" cy="1226564"/>
            <a:chOff x="9381466" y="4002130"/>
            <a:chExt cx="2619000" cy="1294800"/>
          </a:xfrm>
        </p:grpSpPr>
        <p:sp>
          <p:nvSpPr>
            <p:cNvPr id="587" name="Google Shape;587;p7"/>
            <p:cNvSpPr/>
            <p:nvPr/>
          </p:nvSpPr>
          <p:spPr>
            <a:xfrm>
              <a:off x="9381466" y="4002130"/>
              <a:ext cx="2619000" cy="1294800"/>
            </a:xfrm>
            <a:prstGeom prst="roundRect">
              <a:avLst>
                <a:gd name="adj" fmla="val 16667"/>
              </a:avLst>
            </a:prstGeom>
            <a:solidFill>
              <a:schemeClr val="lt1"/>
            </a:solidFill>
            <a:ln w="381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1" u="none" strike="noStrike" cap="none">
                <a:solidFill>
                  <a:srgbClr val="4B4B4B"/>
                </a:solidFill>
                <a:latin typeface="Montserrat"/>
                <a:ea typeface="Montserrat"/>
                <a:cs typeface="Montserrat"/>
                <a:sym typeface="Montserrat"/>
              </a:endParaRPr>
            </a:p>
          </p:txBody>
        </p:sp>
        <p:sp>
          <p:nvSpPr>
            <p:cNvPr id="588" name="Google Shape;588;p7"/>
            <p:cNvSpPr/>
            <p:nvPr/>
          </p:nvSpPr>
          <p:spPr>
            <a:xfrm>
              <a:off x="9485130" y="4253938"/>
              <a:ext cx="2397300" cy="73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B4B4B"/>
                </a:buClr>
                <a:buSzPts val="1400"/>
                <a:buFont typeface="Montserrat"/>
                <a:buNone/>
              </a:pPr>
              <a:r>
                <a:rPr lang="en" sz="1400" b="1" i="0" u="none" strike="noStrike" cap="none">
                  <a:solidFill>
                    <a:srgbClr val="4B4B4B"/>
                  </a:solidFill>
                  <a:latin typeface="Calibri"/>
                  <a:ea typeface="Calibri"/>
                  <a:cs typeface="Calibri"/>
                  <a:sym typeface="Calibri"/>
                </a:rPr>
                <a:t>Active learning </a:t>
              </a:r>
              <a:endParaRPr sz="1400" b="1" i="0" u="none" strike="noStrike" cap="none">
                <a:solidFill>
                  <a:srgbClr val="4B4B4B"/>
                </a:solidFill>
                <a:latin typeface="Calibri"/>
                <a:ea typeface="Calibri"/>
                <a:cs typeface="Calibri"/>
                <a:sym typeface="Calibri"/>
              </a:endParaRPr>
            </a:p>
            <a:p>
              <a:pPr marL="0" marR="0" lvl="0" indent="0" algn="ctr" rtl="0">
                <a:lnSpc>
                  <a:spcPct val="100000"/>
                </a:lnSpc>
                <a:spcBef>
                  <a:spcPts val="0"/>
                </a:spcBef>
                <a:spcAft>
                  <a:spcPts val="0"/>
                </a:spcAft>
                <a:buClr>
                  <a:srgbClr val="4B4B4B"/>
                </a:buClr>
                <a:buSzPts val="1400"/>
                <a:buFont typeface="Montserrat"/>
                <a:buNone/>
              </a:pPr>
              <a:r>
                <a:rPr lang="en" sz="1000" b="0" i="0" u="none" strike="noStrike" cap="none">
                  <a:solidFill>
                    <a:srgbClr val="4B4B4B"/>
                  </a:solidFill>
                  <a:latin typeface="Calibri"/>
                  <a:ea typeface="Calibri"/>
                  <a:cs typeface="Calibri"/>
                  <a:sym typeface="Calibri"/>
                </a:rPr>
                <a:t>decides if/when a simulation or experiment is needed to improve or validate models</a:t>
              </a:r>
              <a:endParaRPr sz="1000" b="0" i="0" u="none" strike="noStrike" cap="none">
                <a:solidFill>
                  <a:srgbClr val="000000"/>
                </a:solidFill>
                <a:latin typeface="Calibri"/>
                <a:ea typeface="Calibri"/>
                <a:cs typeface="Calibri"/>
                <a:sym typeface="Calibri"/>
              </a:endParaRPr>
            </a:p>
          </p:txBody>
        </p:sp>
      </p:grpSp>
      <p:grpSp>
        <p:nvGrpSpPr>
          <p:cNvPr id="589" name="Google Shape;589;p7"/>
          <p:cNvGrpSpPr/>
          <p:nvPr/>
        </p:nvGrpSpPr>
        <p:grpSpPr>
          <a:xfrm>
            <a:off x="2932663" y="2204256"/>
            <a:ext cx="2463300" cy="844371"/>
            <a:chOff x="4462305" y="2939008"/>
            <a:chExt cx="3284400" cy="1125829"/>
          </a:xfrm>
        </p:grpSpPr>
        <p:grpSp>
          <p:nvGrpSpPr>
            <p:cNvPr id="590" name="Google Shape;590;p7"/>
            <p:cNvGrpSpPr/>
            <p:nvPr/>
          </p:nvGrpSpPr>
          <p:grpSpPr>
            <a:xfrm>
              <a:off x="4462305" y="2939008"/>
              <a:ext cx="3284400" cy="1125829"/>
              <a:chOff x="4363167" y="2797416"/>
              <a:chExt cx="3284400" cy="1294800"/>
            </a:xfrm>
          </p:grpSpPr>
          <p:sp>
            <p:nvSpPr>
              <p:cNvPr id="591" name="Google Shape;591;p7"/>
              <p:cNvSpPr/>
              <p:nvPr/>
            </p:nvSpPr>
            <p:spPr>
              <a:xfrm>
                <a:off x="4363167" y="2797416"/>
                <a:ext cx="3284400" cy="1294800"/>
              </a:xfrm>
              <a:prstGeom prst="roundRect">
                <a:avLst>
                  <a:gd name="adj" fmla="val 16667"/>
                </a:avLst>
              </a:prstGeom>
              <a:solidFill>
                <a:schemeClr val="lt1"/>
              </a:solidFill>
              <a:ln w="38100" cap="flat" cmpd="sng">
                <a:solidFill>
                  <a:srgbClr val="666666"/>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4B4B4B"/>
                  </a:solidFill>
                  <a:latin typeface="Montserrat"/>
                  <a:ea typeface="Montserrat"/>
                  <a:cs typeface="Montserrat"/>
                  <a:sym typeface="Montserrat"/>
                </a:endParaRPr>
              </a:p>
            </p:txBody>
          </p:sp>
          <p:pic>
            <p:nvPicPr>
              <p:cNvPr id="592" name="Google Shape;592;p7"/>
              <p:cNvPicPr preferRelativeResize="0"/>
              <p:nvPr/>
            </p:nvPicPr>
            <p:blipFill rotWithShape="1">
              <a:blip r:embed="rId7">
                <a:alphaModFix/>
              </a:blip>
              <a:srcRect/>
              <a:stretch/>
            </p:blipFill>
            <p:spPr>
              <a:xfrm>
                <a:off x="4405045" y="3012740"/>
                <a:ext cx="1018337" cy="690320"/>
              </a:xfrm>
              <a:prstGeom prst="rect">
                <a:avLst/>
              </a:prstGeom>
              <a:noFill/>
              <a:ln>
                <a:noFill/>
              </a:ln>
            </p:spPr>
          </p:pic>
          <p:sp>
            <p:nvSpPr>
              <p:cNvPr id="593" name="Google Shape;593;p7"/>
              <p:cNvSpPr txBox="1"/>
              <p:nvPr/>
            </p:nvSpPr>
            <p:spPr>
              <a:xfrm>
                <a:off x="5342455" y="2812795"/>
                <a:ext cx="2268000" cy="767100"/>
              </a:xfrm>
              <a:prstGeom prst="rect">
                <a:avLst/>
              </a:prstGeom>
              <a:noFill/>
              <a:ln>
                <a:noFill/>
              </a:ln>
            </p:spPr>
            <p:txBody>
              <a:bodyPr spcFirstLastPara="1" wrap="square" lIns="68575" tIns="34275" rIns="68575" bIns="34275" anchor="t" anchorCtr="0">
                <a:spAutoFit/>
              </a:bodyPr>
              <a:lstStyle/>
              <a:p>
                <a:pPr marL="0" marR="0" lvl="1" indent="0" algn="ctr" rtl="0">
                  <a:lnSpc>
                    <a:spcPct val="100000"/>
                  </a:lnSpc>
                  <a:spcBef>
                    <a:spcPts val="0"/>
                  </a:spcBef>
                  <a:spcAft>
                    <a:spcPts val="0"/>
                  </a:spcAft>
                  <a:buClr>
                    <a:srgbClr val="4B4B4B"/>
                  </a:buClr>
                  <a:buSzPts val="1400"/>
                  <a:buFont typeface="Montserrat"/>
                  <a:buNone/>
                </a:pPr>
                <a:r>
                  <a:rPr lang="en" sz="1400" b="0" i="0" u="none" strike="noStrike" cap="none">
                    <a:solidFill>
                      <a:srgbClr val="4B4B4B"/>
                    </a:solidFill>
                    <a:latin typeface="Calibri"/>
                    <a:ea typeface="Calibri"/>
                    <a:cs typeface="Calibri"/>
                    <a:sym typeface="Calibri"/>
                  </a:rPr>
                  <a:t>Generative Molecular Design</a:t>
                </a:r>
                <a:endParaRPr sz="1100" b="0" i="0" u="none" strike="noStrike" cap="none">
                  <a:solidFill>
                    <a:srgbClr val="000000"/>
                  </a:solidFill>
                  <a:latin typeface="Calibri"/>
                  <a:ea typeface="Calibri"/>
                  <a:cs typeface="Calibri"/>
                  <a:sym typeface="Calibri"/>
                </a:endParaRPr>
              </a:p>
            </p:txBody>
          </p:sp>
        </p:grpSp>
        <p:sp>
          <p:nvSpPr>
            <p:cNvPr id="594" name="Google Shape;594;p7"/>
            <p:cNvSpPr/>
            <p:nvPr/>
          </p:nvSpPr>
          <p:spPr>
            <a:xfrm>
              <a:off x="5349268" y="3555276"/>
              <a:ext cx="2397300" cy="461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B4B4B"/>
                </a:buClr>
                <a:buSzPts val="900"/>
                <a:buFont typeface="Montserrat"/>
                <a:buNone/>
              </a:pPr>
              <a:r>
                <a:rPr lang="en" sz="900" b="0" i="0" u="none" strike="noStrike" cap="none">
                  <a:solidFill>
                    <a:srgbClr val="4B4B4B"/>
                  </a:solidFill>
                  <a:latin typeface="Calibri"/>
                  <a:ea typeface="Calibri"/>
                  <a:cs typeface="Calibri"/>
                  <a:sym typeface="Calibri"/>
                </a:rPr>
                <a:t>proposes new molecules with optimized properties </a:t>
              </a:r>
              <a:endParaRPr sz="1100" b="0" i="0" u="none" strike="noStrike" cap="none">
                <a:solidFill>
                  <a:srgbClr val="000000"/>
                </a:solidFill>
                <a:latin typeface="Calibri"/>
                <a:ea typeface="Calibri"/>
                <a:cs typeface="Calibri"/>
                <a:sym typeface="Calibri"/>
              </a:endParaRPr>
            </a:p>
          </p:txBody>
        </p:sp>
      </p:grpSp>
      <p:sp>
        <p:nvSpPr>
          <p:cNvPr id="595" name="Google Shape;595;p7"/>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sz="1100"/>
              <a:t>14</a:t>
            </a:fld>
            <a:endParaRPr sz="1100"/>
          </a:p>
        </p:txBody>
      </p:sp>
      <p:sp>
        <p:nvSpPr>
          <p:cNvPr id="596" name="Google Shape;596;p7"/>
          <p:cNvSpPr txBox="1"/>
          <p:nvPr/>
        </p:nvSpPr>
        <p:spPr>
          <a:xfrm>
            <a:off x="2258925" y="915400"/>
            <a:ext cx="80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AMPL</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Project Objective and Overview</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Literature Research</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Data Sourcing and Curation</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Split and Featurize Data</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602" name="Google Shape;602;p8"/>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2"/>
          <p:cNvSpPr txBox="1">
            <a:spLocks noGrp="1"/>
          </p:cNvSpPr>
          <p:nvPr>
            <p:ph type="title"/>
          </p:nvPr>
        </p:nvSpPr>
        <p:spPr>
          <a:xfrm>
            <a:off x="533425" y="206811"/>
            <a:ext cx="7886700" cy="417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0566"/>
              <a:buFont typeface="Century Gothic"/>
              <a:buNone/>
            </a:pPr>
            <a:r>
              <a:rPr lang="en" sz="2650" b="1"/>
              <a:t>Project Objective and Overview</a:t>
            </a:r>
            <a:endParaRPr sz="2650" b="1"/>
          </a:p>
          <a:p>
            <a:pPr marL="0" lvl="0" indent="0" algn="l" rtl="0">
              <a:lnSpc>
                <a:spcPct val="100000"/>
              </a:lnSpc>
              <a:spcBef>
                <a:spcPts val="0"/>
              </a:spcBef>
              <a:spcAft>
                <a:spcPts val="0"/>
              </a:spcAft>
              <a:buSzPct val="129629"/>
              <a:buNone/>
            </a:pPr>
            <a:endParaRPr/>
          </a:p>
          <a:p>
            <a:pPr marL="0" lvl="0" indent="0" algn="l" rtl="0">
              <a:lnSpc>
                <a:spcPct val="100000"/>
              </a:lnSpc>
              <a:spcBef>
                <a:spcPts val="0"/>
              </a:spcBef>
              <a:spcAft>
                <a:spcPts val="0"/>
              </a:spcAft>
              <a:buSzPct val="129629"/>
              <a:buNone/>
            </a:pPr>
            <a:endParaRPr/>
          </a:p>
        </p:txBody>
      </p:sp>
      <p:sp>
        <p:nvSpPr>
          <p:cNvPr id="608" name="Google Shape;608;p12"/>
          <p:cNvSpPr/>
          <p:nvPr/>
        </p:nvSpPr>
        <p:spPr>
          <a:xfrm>
            <a:off x="311700" y="3175325"/>
            <a:ext cx="1477800" cy="1260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Collect Data</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-Databases</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-Literature</a:t>
            </a:r>
            <a:endParaRPr sz="1200" b="0" i="0" u="none" strike="noStrike" cap="none">
              <a:solidFill>
                <a:srgbClr val="000000"/>
              </a:solidFill>
              <a:latin typeface="Arial"/>
              <a:ea typeface="Arial"/>
              <a:cs typeface="Arial"/>
              <a:sym typeface="Arial"/>
            </a:endParaRPr>
          </a:p>
        </p:txBody>
      </p:sp>
      <p:sp>
        <p:nvSpPr>
          <p:cNvPr id="609" name="Google Shape;609;p12"/>
          <p:cNvSpPr/>
          <p:nvPr/>
        </p:nvSpPr>
        <p:spPr>
          <a:xfrm>
            <a:off x="2072400" y="3175300"/>
            <a:ext cx="1477800" cy="1260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Curate Data</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-Python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-Google Colab</a:t>
            </a:r>
            <a:endParaRPr sz="1200" b="0" i="0" u="none" strike="noStrike" cap="none">
              <a:solidFill>
                <a:srgbClr val="000000"/>
              </a:solidFill>
              <a:latin typeface="Arial"/>
              <a:ea typeface="Arial"/>
              <a:cs typeface="Arial"/>
              <a:sym typeface="Arial"/>
            </a:endParaRPr>
          </a:p>
        </p:txBody>
      </p:sp>
      <p:sp>
        <p:nvSpPr>
          <p:cNvPr id="610" name="Google Shape;610;p12"/>
          <p:cNvSpPr/>
          <p:nvPr/>
        </p:nvSpPr>
        <p:spPr>
          <a:xfrm>
            <a:off x="3833100" y="3175300"/>
            <a:ext cx="1477800" cy="1260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Build and Train Models</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-Splitting</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-Featurizing</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-Hyperparameter Optimization </a:t>
            </a:r>
            <a:endParaRPr sz="1100" b="0" i="0" u="none" strike="noStrike" cap="none">
              <a:solidFill>
                <a:srgbClr val="000000"/>
              </a:solidFill>
              <a:latin typeface="Arial"/>
              <a:ea typeface="Arial"/>
              <a:cs typeface="Arial"/>
              <a:sym typeface="Arial"/>
            </a:endParaRPr>
          </a:p>
        </p:txBody>
      </p:sp>
      <p:sp>
        <p:nvSpPr>
          <p:cNvPr id="611" name="Google Shape;611;p12"/>
          <p:cNvSpPr/>
          <p:nvPr/>
        </p:nvSpPr>
        <p:spPr>
          <a:xfrm>
            <a:off x="5581950" y="3175300"/>
            <a:ext cx="1477800" cy="1260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Analyze Model Metrics</a:t>
            </a:r>
            <a:endParaRPr sz="1200" b="1" i="0" u="none" strike="noStrike" cap="none">
              <a:solidFill>
                <a:srgbClr val="000000"/>
              </a:solidFill>
              <a:latin typeface="Arial"/>
              <a:ea typeface="Arial"/>
              <a:cs typeface="Arial"/>
              <a:sym typeface="Arial"/>
            </a:endParaRPr>
          </a:p>
        </p:txBody>
      </p:sp>
      <p:sp>
        <p:nvSpPr>
          <p:cNvPr id="612" name="Google Shape;612;p12"/>
          <p:cNvSpPr/>
          <p:nvPr/>
        </p:nvSpPr>
        <p:spPr>
          <a:xfrm>
            <a:off x="7330800" y="3175300"/>
            <a:ext cx="1477800" cy="1260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Use Best Models for Inference</a:t>
            </a:r>
            <a:endParaRPr sz="1200" b="1" i="0" u="none" strike="noStrike" cap="none">
              <a:solidFill>
                <a:srgbClr val="000000"/>
              </a:solidFill>
              <a:latin typeface="Arial"/>
              <a:ea typeface="Arial"/>
              <a:cs typeface="Arial"/>
              <a:sym typeface="Arial"/>
            </a:endParaRPr>
          </a:p>
        </p:txBody>
      </p:sp>
      <p:cxnSp>
        <p:nvCxnSpPr>
          <p:cNvPr id="613" name="Google Shape;613;p12"/>
          <p:cNvCxnSpPr>
            <a:stCxn id="608" idx="3"/>
            <a:endCxn id="609" idx="1"/>
          </p:cNvCxnSpPr>
          <p:nvPr/>
        </p:nvCxnSpPr>
        <p:spPr>
          <a:xfrm>
            <a:off x="1789500" y="3805625"/>
            <a:ext cx="282900" cy="0"/>
          </a:xfrm>
          <a:prstGeom prst="straightConnector1">
            <a:avLst/>
          </a:prstGeom>
          <a:noFill/>
          <a:ln w="9525" cap="flat" cmpd="sng">
            <a:solidFill>
              <a:schemeClr val="dk2"/>
            </a:solidFill>
            <a:prstDash val="solid"/>
            <a:round/>
            <a:headEnd type="none" w="sm" len="sm"/>
            <a:tailEnd type="triangle" w="med" len="med"/>
          </a:ln>
        </p:spPr>
      </p:cxnSp>
      <p:cxnSp>
        <p:nvCxnSpPr>
          <p:cNvPr id="614" name="Google Shape;614;p12"/>
          <p:cNvCxnSpPr>
            <a:stCxn id="609" idx="3"/>
            <a:endCxn id="610" idx="1"/>
          </p:cNvCxnSpPr>
          <p:nvPr/>
        </p:nvCxnSpPr>
        <p:spPr>
          <a:xfrm>
            <a:off x="3550200" y="3805600"/>
            <a:ext cx="282900" cy="0"/>
          </a:xfrm>
          <a:prstGeom prst="straightConnector1">
            <a:avLst/>
          </a:prstGeom>
          <a:noFill/>
          <a:ln w="9525" cap="flat" cmpd="sng">
            <a:solidFill>
              <a:schemeClr val="dk2"/>
            </a:solidFill>
            <a:prstDash val="solid"/>
            <a:round/>
            <a:headEnd type="none" w="sm" len="sm"/>
            <a:tailEnd type="triangle" w="med" len="med"/>
          </a:ln>
        </p:spPr>
      </p:cxnSp>
      <p:cxnSp>
        <p:nvCxnSpPr>
          <p:cNvPr id="615" name="Google Shape;615;p12"/>
          <p:cNvCxnSpPr>
            <a:stCxn id="610" idx="3"/>
            <a:endCxn id="611" idx="1"/>
          </p:cNvCxnSpPr>
          <p:nvPr/>
        </p:nvCxnSpPr>
        <p:spPr>
          <a:xfrm>
            <a:off x="5310900" y="3805600"/>
            <a:ext cx="271200" cy="0"/>
          </a:xfrm>
          <a:prstGeom prst="straightConnector1">
            <a:avLst/>
          </a:prstGeom>
          <a:noFill/>
          <a:ln w="9525" cap="flat" cmpd="sng">
            <a:solidFill>
              <a:schemeClr val="dk2"/>
            </a:solidFill>
            <a:prstDash val="solid"/>
            <a:round/>
            <a:headEnd type="none" w="sm" len="sm"/>
            <a:tailEnd type="triangle" w="med" len="med"/>
          </a:ln>
        </p:spPr>
      </p:cxnSp>
      <p:cxnSp>
        <p:nvCxnSpPr>
          <p:cNvPr id="616" name="Google Shape;616;p12"/>
          <p:cNvCxnSpPr>
            <a:stCxn id="611" idx="3"/>
            <a:endCxn id="612" idx="1"/>
          </p:cNvCxnSpPr>
          <p:nvPr/>
        </p:nvCxnSpPr>
        <p:spPr>
          <a:xfrm>
            <a:off x="7059750" y="3805600"/>
            <a:ext cx="271200" cy="0"/>
          </a:xfrm>
          <a:prstGeom prst="straightConnector1">
            <a:avLst/>
          </a:prstGeom>
          <a:noFill/>
          <a:ln w="9525" cap="flat" cmpd="sng">
            <a:solidFill>
              <a:schemeClr val="dk2"/>
            </a:solidFill>
            <a:prstDash val="solid"/>
            <a:round/>
            <a:headEnd type="none" w="sm" len="sm"/>
            <a:tailEnd type="triangle" w="med" len="med"/>
          </a:ln>
        </p:spPr>
      </p:cxnSp>
      <p:sp>
        <p:nvSpPr>
          <p:cNvPr id="617" name="Google Shape;617;p12"/>
          <p:cNvSpPr txBox="1"/>
          <p:nvPr/>
        </p:nvSpPr>
        <p:spPr>
          <a:xfrm>
            <a:off x="2514725" y="3866700"/>
            <a:ext cx="114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2"/>
          <p:cNvSpPr txBox="1">
            <a:spLocks noGrp="1"/>
          </p:cNvSpPr>
          <p:nvPr>
            <p:ph type="body" idx="4294967295"/>
          </p:nvPr>
        </p:nvSpPr>
        <p:spPr>
          <a:xfrm>
            <a:off x="292675" y="902400"/>
            <a:ext cx="8388600" cy="1390800"/>
          </a:xfrm>
          <a:prstGeom prst="rect">
            <a:avLst/>
          </a:prstGeom>
          <a:solidFill>
            <a:srgbClr val="CFE2F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None/>
            </a:pPr>
            <a:r>
              <a:rPr lang="en" b="1">
                <a:solidFill>
                  <a:schemeClr val="dk1"/>
                </a:solidFill>
                <a:latin typeface="Calibri"/>
                <a:ea typeface="Calibri"/>
                <a:cs typeface="Calibri"/>
                <a:sym typeface="Calibri"/>
              </a:rPr>
              <a:t>Project </a:t>
            </a:r>
            <a:r>
              <a:rPr lang="en" b="1">
                <a:solidFill>
                  <a:srgbClr val="FF0000"/>
                </a:solidFill>
                <a:latin typeface="Calibri"/>
                <a:ea typeface="Calibri"/>
                <a:cs typeface="Calibri"/>
                <a:sym typeface="Calibri"/>
              </a:rPr>
              <a:t>Goals</a:t>
            </a:r>
            <a:r>
              <a:rPr lang="en" b="1">
                <a:solidFill>
                  <a:schemeClr val="dk1"/>
                </a:solidFill>
                <a:latin typeface="Calibri"/>
                <a:ea typeface="Calibri"/>
                <a:cs typeface="Calibri"/>
                <a:sym typeface="Calibri"/>
              </a:rPr>
              <a:t>: </a:t>
            </a:r>
            <a:endParaRPr b="1">
              <a:solidFill>
                <a:schemeClr val="dk1"/>
              </a:solidFill>
              <a:latin typeface="Calibri"/>
              <a:ea typeface="Calibri"/>
              <a:cs typeface="Calibri"/>
              <a:sym typeface="Calibri"/>
            </a:endParaRPr>
          </a:p>
          <a:p>
            <a:pPr marL="457200" lvl="0" indent="-330200" algn="l" rtl="0">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Build Machine Learning models to </a:t>
            </a:r>
            <a:r>
              <a:rPr lang="en" sz="1600" b="1" i="1">
                <a:solidFill>
                  <a:schemeClr val="dk1"/>
                </a:solidFill>
                <a:latin typeface="Calibri"/>
                <a:ea typeface="Calibri"/>
                <a:cs typeface="Calibri"/>
                <a:sym typeface="Calibri"/>
              </a:rPr>
              <a:t>predict </a:t>
            </a:r>
            <a:r>
              <a:rPr lang="en" sz="1600" i="1">
                <a:solidFill>
                  <a:schemeClr val="dk1"/>
                </a:solidFill>
                <a:latin typeface="Calibri"/>
                <a:ea typeface="Calibri"/>
                <a:cs typeface="Calibri"/>
                <a:sym typeface="Calibri"/>
              </a:rPr>
              <a:t>inhibition percentage</a:t>
            </a:r>
            <a:r>
              <a:rPr lang="en" sz="1600">
                <a:solidFill>
                  <a:schemeClr val="dk1"/>
                </a:solidFill>
                <a:latin typeface="Calibri"/>
                <a:ea typeface="Calibri"/>
                <a:cs typeface="Calibri"/>
                <a:sym typeface="Calibri"/>
              </a:rPr>
              <a:t> of </a:t>
            </a:r>
            <a:r>
              <a:rPr lang="en" sz="1600" b="1">
                <a:solidFill>
                  <a:schemeClr val="dk1"/>
                </a:solidFill>
                <a:latin typeface="Calibri"/>
                <a:ea typeface="Calibri"/>
                <a:cs typeface="Calibri"/>
                <a:sym typeface="Calibri"/>
              </a:rPr>
              <a:t>Safety Screen Targets</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457200" lvl="0" indent="-330200" algn="l" rtl="0">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Support the ATOM team with </a:t>
            </a:r>
            <a:r>
              <a:rPr lang="en" sz="1600" b="1" i="1">
                <a:solidFill>
                  <a:schemeClr val="dk1"/>
                </a:solidFill>
                <a:latin typeface="Calibri"/>
                <a:ea typeface="Calibri"/>
                <a:cs typeface="Calibri"/>
                <a:sym typeface="Calibri"/>
              </a:rPr>
              <a:t>refined dataset</a:t>
            </a:r>
            <a:r>
              <a:rPr lang="en" sz="1600">
                <a:solidFill>
                  <a:schemeClr val="dk1"/>
                </a:solidFill>
                <a:latin typeface="Calibri"/>
                <a:ea typeface="Calibri"/>
                <a:cs typeface="Calibri"/>
                <a:sym typeface="Calibri"/>
              </a:rPr>
              <a:t> (curated, ML-ready, + new inhibitors) for further development of Drug Discovery projects. </a:t>
            </a:r>
            <a:endParaRPr sz="1600">
              <a:solidFill>
                <a:schemeClr val="dk1"/>
              </a:solidFill>
              <a:latin typeface="Calibri"/>
              <a:ea typeface="Calibri"/>
              <a:cs typeface="Calibri"/>
              <a:sym typeface="Calibri"/>
            </a:endParaRPr>
          </a:p>
          <a:p>
            <a:pPr marL="0" lvl="0" indent="0" algn="l" rtl="0">
              <a:lnSpc>
                <a:spcPct val="150000"/>
              </a:lnSpc>
              <a:spcBef>
                <a:spcPts val="0"/>
              </a:spcBef>
              <a:spcAft>
                <a:spcPts val="0"/>
              </a:spcAft>
              <a:buSzPts val="1800"/>
              <a:buNone/>
            </a:pP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Calibri"/>
              <a:ea typeface="Calibri"/>
              <a:cs typeface="Calibri"/>
              <a:sym typeface="Calibri"/>
            </a:endParaRPr>
          </a:p>
        </p:txBody>
      </p:sp>
      <p:sp>
        <p:nvSpPr>
          <p:cNvPr id="619" name="Google Shape;619;p12"/>
          <p:cNvSpPr txBox="1"/>
          <p:nvPr/>
        </p:nvSpPr>
        <p:spPr>
          <a:xfrm>
            <a:off x="292675" y="2293038"/>
            <a:ext cx="82158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900" b="1" i="0" u="none" strike="noStrike" cap="none">
                <a:solidFill>
                  <a:schemeClr val="dk1"/>
                </a:solidFill>
                <a:latin typeface="Calibri"/>
                <a:ea typeface="Calibri"/>
                <a:cs typeface="Calibri"/>
                <a:sym typeface="Calibri"/>
              </a:rPr>
              <a:t>Targets:</a:t>
            </a:r>
            <a:r>
              <a:rPr lang="en" sz="1600" b="0" i="0" u="none" strike="noStrike" cap="none">
                <a:solidFill>
                  <a:schemeClr val="dk1"/>
                </a:solidFill>
                <a:latin typeface="Calibri"/>
                <a:ea typeface="Calibri"/>
                <a:cs typeface="Calibri"/>
                <a:sym typeface="Calibri"/>
              </a:rPr>
              <a:t> Predict pIC50 values on Cytochrome p450 inhibitors </a:t>
            </a:r>
            <a:r>
              <a:rPr lang="en" sz="1600" b="1" i="0" u="none" strike="noStrike" cap="none">
                <a:solidFill>
                  <a:schemeClr val="dk1"/>
                </a:solidFill>
                <a:latin typeface="Calibri"/>
                <a:ea typeface="Calibri"/>
                <a:cs typeface="Calibri"/>
                <a:sym typeface="Calibri"/>
              </a:rPr>
              <a:t>CYP3A4</a:t>
            </a:r>
            <a:r>
              <a:rPr lang="en" sz="1600" b="0" i="0" u="none" strike="noStrike" cap="none">
                <a:solidFill>
                  <a:schemeClr val="dk1"/>
                </a:solidFill>
                <a:latin typeface="Calibri"/>
                <a:ea typeface="Calibri"/>
                <a:cs typeface="Calibri"/>
                <a:sym typeface="Calibri"/>
              </a:rPr>
              <a:t>,</a:t>
            </a:r>
            <a:r>
              <a:rPr lang="en" sz="1600" b="1" i="0" u="none" strike="noStrike" cap="none">
                <a:solidFill>
                  <a:schemeClr val="dk1"/>
                </a:solidFill>
                <a:latin typeface="Calibri"/>
                <a:ea typeface="Calibri"/>
                <a:cs typeface="Calibri"/>
                <a:sym typeface="Calibri"/>
              </a:rPr>
              <a:t> CYP2D6</a:t>
            </a:r>
            <a:r>
              <a:rPr lang="en" sz="1600" b="0" i="0" u="none" strike="noStrike" cap="none">
                <a:solidFill>
                  <a:schemeClr val="dk1"/>
                </a:solidFill>
                <a:latin typeface="Calibri"/>
                <a:ea typeface="Calibri"/>
                <a:cs typeface="Calibri"/>
                <a:sym typeface="Calibri"/>
              </a:rPr>
              <a:t>, and </a:t>
            </a:r>
            <a:r>
              <a:rPr lang="en" sz="1600" b="1" i="0" u="none" strike="noStrike" cap="none">
                <a:solidFill>
                  <a:schemeClr val="dk1"/>
                </a:solidFill>
                <a:latin typeface="Calibri"/>
                <a:ea typeface="Calibri"/>
                <a:cs typeface="Calibri"/>
                <a:sym typeface="Calibri"/>
              </a:rPr>
              <a:t>CYP2C9</a:t>
            </a:r>
            <a:r>
              <a:rPr lang="en" sz="1600" b="0" i="0" u="none" strike="noStrike" cap="none">
                <a:solidFill>
                  <a:schemeClr val="dk1"/>
                </a:solidFill>
                <a:latin typeface="Calibri"/>
                <a:ea typeface="Calibri"/>
                <a:cs typeface="Calibri"/>
                <a:sym typeface="Calibri"/>
              </a:rPr>
              <a:t>.</a:t>
            </a:r>
            <a:endParaRPr sz="1600" b="0" i="0" u="none" strike="noStrike" cap="none">
              <a:solidFill>
                <a:schemeClr val="dk1"/>
              </a:solidFill>
              <a:latin typeface="Calibri"/>
              <a:ea typeface="Calibri"/>
              <a:cs typeface="Calibri"/>
              <a:sym typeface="Calibri"/>
            </a:endParaRPr>
          </a:p>
        </p:txBody>
      </p:sp>
      <p:sp>
        <p:nvSpPr>
          <p:cNvPr id="620" name="Google Shape;620;p12"/>
          <p:cNvSpPr/>
          <p:nvPr/>
        </p:nvSpPr>
        <p:spPr>
          <a:xfrm>
            <a:off x="4396125" y="2715200"/>
            <a:ext cx="1791900" cy="431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2"/>
          <p:cNvSpPr/>
          <p:nvPr/>
        </p:nvSpPr>
        <p:spPr>
          <a:xfrm rot="10798849">
            <a:off x="4392158" y="4465208"/>
            <a:ext cx="1791900" cy="431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2"/>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 sz="1100">
                <a:latin typeface="Calibri"/>
                <a:ea typeface="Calibri"/>
                <a:cs typeface="Calibri"/>
                <a:sym typeface="Calibri"/>
              </a:rPr>
              <a:t>16</a:t>
            </a:fld>
            <a:endParaRPr sz="11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9"/>
          <p:cNvSpPr/>
          <p:nvPr/>
        </p:nvSpPr>
        <p:spPr>
          <a:xfrm>
            <a:off x="2282000" y="2382300"/>
            <a:ext cx="4305600" cy="19080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9"/>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What are we trying to predict?</a:t>
            </a:r>
            <a:endParaRPr b="1">
              <a:latin typeface="Calibri"/>
              <a:ea typeface="Calibri"/>
              <a:cs typeface="Calibri"/>
              <a:sym typeface="Calibri"/>
            </a:endParaRPr>
          </a:p>
        </p:txBody>
      </p:sp>
      <p:sp>
        <p:nvSpPr>
          <p:cNvPr id="629" name="Google Shape;629;p19"/>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17</a:t>
            </a:fld>
            <a:endParaRPr sz="1100">
              <a:latin typeface="Calibri"/>
              <a:ea typeface="Calibri"/>
              <a:cs typeface="Calibri"/>
              <a:sym typeface="Calibri"/>
            </a:endParaRPr>
          </a:p>
        </p:txBody>
      </p:sp>
      <p:sp>
        <p:nvSpPr>
          <p:cNvPr id="630" name="Google Shape;630;p19"/>
          <p:cNvSpPr txBox="1"/>
          <p:nvPr/>
        </p:nvSpPr>
        <p:spPr>
          <a:xfrm>
            <a:off x="353775" y="1090388"/>
            <a:ext cx="8341500" cy="91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chemeClr val="dk1"/>
                </a:solidFill>
                <a:latin typeface="Calibri"/>
                <a:ea typeface="Calibri"/>
                <a:cs typeface="Calibri"/>
                <a:sym typeface="Calibri"/>
              </a:rPr>
              <a:t>IC</a:t>
            </a:r>
            <a:r>
              <a:rPr lang="en" sz="2200" b="0" i="0" u="none" strike="noStrike" cap="none" baseline="-25000">
                <a:solidFill>
                  <a:schemeClr val="dk1"/>
                </a:solidFill>
                <a:latin typeface="Calibri"/>
                <a:ea typeface="Calibri"/>
                <a:cs typeface="Calibri"/>
                <a:sym typeface="Calibri"/>
              </a:rPr>
              <a:t>50</a:t>
            </a:r>
            <a:r>
              <a:rPr lang="en" sz="2200" b="0" i="0" u="none" strike="noStrike" cap="none">
                <a:solidFill>
                  <a:schemeClr val="dk1"/>
                </a:solidFill>
                <a:latin typeface="Calibri"/>
                <a:ea typeface="Calibri"/>
                <a:cs typeface="Calibri"/>
                <a:sym typeface="Calibri"/>
              </a:rPr>
              <a:t> = concentration of inhibitor required to reduce the enzymatic  </a:t>
            </a:r>
            <a:endParaRPr sz="2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chemeClr val="dk1"/>
                </a:solidFill>
                <a:latin typeface="Calibri"/>
                <a:ea typeface="Calibri"/>
                <a:cs typeface="Calibri"/>
                <a:sym typeface="Calibri"/>
              </a:rPr>
              <a:t>          activity to half of the uninhibited rate</a:t>
            </a:r>
            <a:endParaRPr sz="800" b="0" i="0" u="none" strike="noStrike" cap="none">
              <a:solidFill>
                <a:schemeClr val="dk1"/>
              </a:solidFill>
              <a:latin typeface="Calibri"/>
              <a:ea typeface="Calibri"/>
              <a:cs typeface="Calibri"/>
              <a:sym typeface="Calibri"/>
            </a:endParaRPr>
          </a:p>
        </p:txBody>
      </p:sp>
      <p:sp>
        <p:nvSpPr>
          <p:cNvPr id="631" name="Google Shape;631;p19"/>
          <p:cNvSpPr txBox="1"/>
          <p:nvPr/>
        </p:nvSpPr>
        <p:spPr>
          <a:xfrm>
            <a:off x="3244275" y="2571750"/>
            <a:ext cx="25605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Merriweather"/>
                <a:ea typeface="Merriweather"/>
                <a:cs typeface="Merriweather"/>
                <a:sym typeface="Merriweather"/>
              </a:rPr>
              <a:t>IC</a:t>
            </a:r>
            <a:r>
              <a:rPr lang="en" sz="2300" b="1" i="0" u="none" strike="noStrike" cap="none" baseline="-25000">
                <a:solidFill>
                  <a:srgbClr val="000000"/>
                </a:solidFill>
                <a:latin typeface="Merriweather"/>
                <a:ea typeface="Merriweather"/>
                <a:cs typeface="Merriweather"/>
                <a:sym typeface="Merriweather"/>
              </a:rPr>
              <a:t>50 </a:t>
            </a:r>
            <a:r>
              <a:rPr lang="en" sz="2200" b="1" i="0" u="none" strike="noStrike" cap="none">
                <a:solidFill>
                  <a:schemeClr val="dk1"/>
                </a:solidFill>
                <a:latin typeface="Merriweather"/>
                <a:ea typeface="Merriweather"/>
                <a:cs typeface="Merriweather"/>
                <a:sym typeface="Merriweather"/>
              </a:rPr>
              <a:t>= </a:t>
            </a:r>
            <a:r>
              <a:rPr lang="en" sz="2300" b="1" i="0" u="none" strike="noStrike" cap="none">
                <a:solidFill>
                  <a:srgbClr val="000000"/>
                </a:solidFill>
                <a:latin typeface="Merriweather"/>
                <a:ea typeface="Merriweather"/>
                <a:cs typeface="Merriweather"/>
                <a:sym typeface="Merriweather"/>
              </a:rPr>
              <a:t>μM (10</a:t>
            </a:r>
            <a:r>
              <a:rPr lang="en" sz="2300" b="1" i="0" u="none" strike="noStrike" cap="none" baseline="30000">
                <a:solidFill>
                  <a:srgbClr val="000000"/>
                </a:solidFill>
                <a:latin typeface="Merriweather"/>
                <a:ea typeface="Merriweather"/>
                <a:cs typeface="Merriweather"/>
                <a:sym typeface="Merriweather"/>
              </a:rPr>
              <a:t>-6</a:t>
            </a:r>
            <a:r>
              <a:rPr lang="en" sz="2300" b="1" i="0" u="none" strike="noStrike" cap="none">
                <a:solidFill>
                  <a:srgbClr val="000000"/>
                </a:solidFill>
                <a:latin typeface="Merriweather"/>
                <a:ea typeface="Merriweather"/>
                <a:cs typeface="Merriweather"/>
                <a:sym typeface="Merriweather"/>
              </a:rPr>
              <a:t>) </a:t>
            </a:r>
            <a:endParaRPr sz="2300" b="1" i="0" u="none" strike="noStrike" cap="none" baseline="-25000">
              <a:solidFill>
                <a:srgbClr val="000000"/>
              </a:solidFill>
              <a:latin typeface="Merriweather"/>
              <a:ea typeface="Merriweather"/>
              <a:cs typeface="Merriweather"/>
              <a:sym typeface="Merriweather"/>
            </a:endParaRPr>
          </a:p>
        </p:txBody>
      </p:sp>
      <p:sp>
        <p:nvSpPr>
          <p:cNvPr id="632" name="Google Shape;632;p19"/>
          <p:cNvSpPr txBox="1"/>
          <p:nvPr/>
        </p:nvSpPr>
        <p:spPr>
          <a:xfrm>
            <a:off x="3120300" y="3373400"/>
            <a:ext cx="29034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FF0000"/>
                </a:solidFill>
                <a:latin typeface="Merriweather"/>
                <a:ea typeface="Merriweather"/>
                <a:cs typeface="Merriweather"/>
                <a:sym typeface="Merriweather"/>
              </a:rPr>
              <a:t>pIC</a:t>
            </a:r>
            <a:r>
              <a:rPr lang="en" sz="2200" b="1" i="0" u="none" strike="noStrike" cap="none" baseline="-25000">
                <a:solidFill>
                  <a:srgbClr val="FF0000"/>
                </a:solidFill>
                <a:latin typeface="Merriweather"/>
                <a:ea typeface="Merriweather"/>
                <a:cs typeface="Merriweather"/>
                <a:sym typeface="Merriweather"/>
              </a:rPr>
              <a:t>50</a:t>
            </a:r>
            <a:r>
              <a:rPr lang="en" sz="2200" b="1" i="0" u="none" strike="noStrike" cap="none">
                <a:solidFill>
                  <a:srgbClr val="000000"/>
                </a:solidFill>
                <a:latin typeface="Merriweather"/>
                <a:ea typeface="Merriweather"/>
                <a:cs typeface="Merriweather"/>
                <a:sym typeface="Merriweather"/>
              </a:rPr>
              <a:t> = -log</a:t>
            </a:r>
            <a:r>
              <a:rPr lang="en" sz="2200" b="1" i="0" u="none" strike="noStrike" cap="none" baseline="-25000">
                <a:solidFill>
                  <a:srgbClr val="000000"/>
                </a:solidFill>
                <a:latin typeface="Merriweather"/>
                <a:ea typeface="Merriweather"/>
                <a:cs typeface="Merriweather"/>
                <a:sym typeface="Merriweather"/>
              </a:rPr>
              <a:t>10</a:t>
            </a:r>
            <a:r>
              <a:rPr lang="en" sz="2200" b="1" i="0" u="none" strike="noStrike" cap="none">
                <a:solidFill>
                  <a:srgbClr val="000000"/>
                </a:solidFill>
                <a:latin typeface="Merriweather"/>
                <a:ea typeface="Merriweather"/>
                <a:cs typeface="Merriweather"/>
                <a:sym typeface="Merriweather"/>
              </a:rPr>
              <a:t>(IC</a:t>
            </a:r>
            <a:r>
              <a:rPr lang="en" sz="2200" b="1" i="0" u="none" strike="noStrike" cap="none" baseline="-25000">
                <a:solidFill>
                  <a:srgbClr val="000000"/>
                </a:solidFill>
                <a:latin typeface="Merriweather"/>
                <a:ea typeface="Merriweather"/>
                <a:cs typeface="Merriweather"/>
                <a:sym typeface="Merriweather"/>
              </a:rPr>
              <a:t>50</a:t>
            </a:r>
            <a:r>
              <a:rPr lang="en" sz="2200" b="1" i="0" u="none" strike="noStrike" cap="none">
                <a:solidFill>
                  <a:srgbClr val="000000"/>
                </a:solidFill>
                <a:latin typeface="Merriweather"/>
                <a:ea typeface="Merriweather"/>
                <a:cs typeface="Merriweather"/>
                <a:sym typeface="Merriweather"/>
              </a:rPr>
              <a:t>)</a:t>
            </a:r>
            <a:endParaRPr sz="2200" b="1" i="0" u="none" strike="noStrike" cap="none">
              <a:solidFill>
                <a:srgbClr val="000000"/>
              </a:solidFill>
              <a:latin typeface="Merriweather"/>
              <a:ea typeface="Merriweather"/>
              <a:cs typeface="Merriweather"/>
              <a:sym typeface="Merriweather"/>
            </a:endParaRPr>
          </a:p>
        </p:txBody>
      </p:sp>
      <p:sp>
        <p:nvSpPr>
          <p:cNvPr id="633" name="Google Shape;633;p19"/>
          <p:cNvSpPr txBox="1"/>
          <p:nvPr/>
        </p:nvSpPr>
        <p:spPr>
          <a:xfrm>
            <a:off x="7187475" y="4280075"/>
            <a:ext cx="150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μM = micromolar</a:t>
            </a:r>
            <a:endParaRPr sz="5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1"/>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chemeClr val="lt1"/>
              </a:buClr>
              <a:buSzPts val="1800"/>
              <a:buFont typeface="Calibri"/>
              <a:buChar char="➢"/>
            </a:pPr>
            <a:r>
              <a:rPr lang="en" sz="1800">
                <a:highlight>
                  <a:schemeClr val="dk1"/>
                </a:highlight>
                <a:latin typeface="Calibri"/>
                <a:ea typeface="Calibri"/>
                <a:cs typeface="Calibri"/>
                <a:sym typeface="Calibri"/>
              </a:rPr>
              <a:t>Project Objective and Overview</a:t>
            </a:r>
            <a:endParaRPr sz="1800">
              <a:highlight>
                <a:schemeClr val="dk1"/>
              </a:highlight>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AMPL Overview</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highlight>
                  <a:schemeClr val="dk1"/>
                </a:highlight>
                <a:latin typeface="Calibri"/>
                <a:ea typeface="Calibri"/>
                <a:cs typeface="Calibri"/>
                <a:sym typeface="Calibri"/>
              </a:rPr>
              <a:t>Literature Research</a:t>
            </a:r>
            <a:endParaRPr sz="1800">
              <a:highlight>
                <a:schemeClr val="dk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Data Sourcing and Curation</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Split and Featurize Data</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639" name="Google Shape;639;p11"/>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aphicFrame>
        <p:nvGraphicFramePr>
          <p:cNvPr id="644" name="Google Shape;644;p9"/>
          <p:cNvGraphicFramePr/>
          <p:nvPr/>
        </p:nvGraphicFramePr>
        <p:xfrm>
          <a:off x="358613" y="1026250"/>
          <a:ext cx="1600200" cy="3474700"/>
        </p:xfrm>
        <a:graphic>
          <a:graphicData uri="http://schemas.openxmlformats.org/drawingml/2006/table">
            <a:tbl>
              <a:tblPr>
                <a:noFill/>
                <a:tableStyleId>{A22F1383-2533-44CB-A4F3-1CE6AC03AAFE}</a:tableStyleId>
              </a:tblPr>
              <a:tblGrid>
                <a:gridCol w="1600200">
                  <a:extLst>
                    <a:ext uri="{9D8B030D-6E8A-4147-A177-3AD203B41FA5}">
                      <a16:colId xmlns:a16="http://schemas.microsoft.com/office/drawing/2014/main" val="20000"/>
                    </a:ext>
                  </a:extLst>
                </a:gridCol>
              </a:tblGrid>
              <a:tr h="417225">
                <a:tc>
                  <a:txBody>
                    <a:bodyPr/>
                    <a:lstStyle/>
                    <a:p>
                      <a:pPr marL="0" marR="0" lvl="0" indent="0" algn="l" rtl="0">
                        <a:lnSpc>
                          <a:spcPct val="100000"/>
                        </a:lnSpc>
                        <a:spcBef>
                          <a:spcPts val="0"/>
                        </a:spcBef>
                        <a:spcAft>
                          <a:spcPts val="0"/>
                        </a:spcAft>
                        <a:buClr>
                          <a:schemeClr val="dk1"/>
                        </a:buClr>
                        <a:buSzPts val="1500"/>
                        <a:buFont typeface="Montserrat"/>
                        <a:buNone/>
                      </a:pPr>
                      <a:r>
                        <a:rPr lang="en" sz="1500" b="1" u="none" strike="noStrike" cap="none">
                          <a:solidFill>
                            <a:schemeClr val="dk1"/>
                          </a:solidFill>
                          <a:latin typeface="Calibri"/>
                          <a:ea typeface="Calibri"/>
                          <a:cs typeface="Calibri"/>
                          <a:sym typeface="Calibri"/>
                        </a:rPr>
                        <a:t>Curated Smiles </a:t>
                      </a:r>
                      <a:endParaRPr sz="1500" b="1"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COc1ccc2[nH]cc(CCNC(C)=O)c2c1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6287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NC(=O)c1cnccn1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Clc1cccc(N2CCNCC2)c1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Nc1c2c(nc3ccccc13)CCCC2</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6287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CC(=O)Nc1ccc(O)cc1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CC(=O)Nc1nnc(S(N)(=O)=O)s1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CCCSc1ccc2nc(NC(=O)OC)[nH]c2c1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CC(C)(C)NCC(O)c1ccc(O)c(CO)c1</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C=CCc1ccccc1OCC(O)CNC(C)C</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9"/>
                  </a:ext>
                </a:extLst>
              </a:tr>
              <a:tr h="3979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CC(=O)Nc1c(I)c(NC(C)=O)c(I)c(C(=O)O)c1I</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r h="266725">
                <a:tc>
                  <a:txBody>
                    <a:bodyPr/>
                    <a:lstStyle/>
                    <a:p>
                      <a:pPr marL="0" marR="0" lvl="0" indent="0" algn="l" rtl="0">
                        <a:lnSpc>
                          <a:spcPct val="100000"/>
                        </a:lnSpc>
                        <a:spcBef>
                          <a:spcPts val="0"/>
                        </a:spcBef>
                        <a:spcAft>
                          <a:spcPts val="0"/>
                        </a:spcAft>
                        <a:buClr>
                          <a:schemeClr val="dk1"/>
                        </a:buClr>
                        <a:buSzPts val="700"/>
                        <a:buFont typeface="Montserrat"/>
                        <a:buNone/>
                      </a:pPr>
                      <a:r>
                        <a:rPr lang="en" sz="700" u="none" strike="noStrike" cap="none">
                          <a:solidFill>
                            <a:schemeClr val="dk1"/>
                          </a:solidFill>
                          <a:latin typeface="Calibri"/>
                          <a:ea typeface="Calibri"/>
                          <a:cs typeface="Calibri"/>
                          <a:sym typeface="Calibri"/>
                        </a:rPr>
                        <a:t>CCC1(c2ccc(N)cc2)CCC(=O)NC1=O</a:t>
                      </a:r>
                      <a:endParaRPr sz="700" u="none" strike="noStrike" cap="none">
                        <a:solidFill>
                          <a:schemeClr val="dk1"/>
                        </a:solidFill>
                        <a:latin typeface="Calibri"/>
                        <a:ea typeface="Calibri"/>
                        <a:cs typeface="Calibri"/>
                        <a:sym typeface="Calibri"/>
                      </a:endParaRPr>
                    </a:p>
                  </a:txBody>
                  <a:tcPr marL="9525" marR="9525" marT="9525" marB="91425" anchor="b">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11"/>
                  </a:ext>
                </a:extLst>
              </a:tr>
            </a:tbl>
          </a:graphicData>
        </a:graphic>
      </p:graphicFrame>
      <p:sp>
        <p:nvSpPr>
          <p:cNvPr id="645" name="Google Shape;645;p9"/>
          <p:cNvSpPr/>
          <p:nvPr/>
        </p:nvSpPr>
        <p:spPr>
          <a:xfrm>
            <a:off x="3768475" y="1026300"/>
            <a:ext cx="1554600" cy="3474600"/>
          </a:xfrm>
          <a:prstGeom prst="roundRect">
            <a:avLst>
              <a:gd name="adj" fmla="val 280"/>
            </a:avLst>
          </a:prstGeom>
          <a:solidFill>
            <a:srgbClr val="B6D7A8"/>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Montserrat"/>
              <a:buNone/>
            </a:pPr>
            <a:r>
              <a:rPr lang="en" sz="1500" b="1" i="0" u="none" strike="noStrike" cap="none">
                <a:solidFill>
                  <a:schemeClr val="dk1"/>
                </a:solidFill>
                <a:latin typeface="Calibri"/>
                <a:ea typeface="Calibri"/>
                <a:cs typeface="Calibri"/>
                <a:sym typeface="Calibri"/>
              </a:rPr>
              <a:t>Featurize with Molecular Descriptors:</a:t>
            </a:r>
            <a:endParaRPr sz="1500" b="1" i="0" u="none" strike="noStrike" cap="none">
              <a:solidFill>
                <a:schemeClr val="dk1"/>
              </a:solidFill>
              <a:latin typeface="Calibri"/>
              <a:ea typeface="Calibri"/>
              <a:cs typeface="Calibri"/>
              <a:sym typeface="Calibri"/>
            </a:endParaRPr>
          </a:p>
          <a:p>
            <a:pPr marL="228600" marR="0" lvl="0" indent="-228600" algn="l" rtl="0">
              <a:lnSpc>
                <a:spcPct val="150000"/>
              </a:lnSpc>
              <a:spcBef>
                <a:spcPts val="80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Moe</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Mordred</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RDKit</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rgbClr val="FF0000"/>
              </a:buClr>
              <a:buSzPts val="1800"/>
              <a:buFont typeface="Calibri"/>
              <a:buChar char="•"/>
            </a:pPr>
            <a:r>
              <a:rPr lang="en" sz="1400" b="1" i="0" u="none" strike="noStrike" cap="none">
                <a:solidFill>
                  <a:srgbClr val="FF0000"/>
                </a:solidFill>
                <a:latin typeface="Calibri"/>
                <a:ea typeface="Calibri"/>
                <a:cs typeface="Calibri"/>
                <a:sym typeface="Calibri"/>
              </a:rPr>
              <a:t>ECFP</a:t>
            </a:r>
            <a:endParaRPr sz="1400" b="1" i="0" u="none" strike="noStrike" cap="none">
              <a:solidFill>
                <a:srgbClr val="FF0000"/>
              </a:solidFill>
              <a:latin typeface="Calibri"/>
              <a:ea typeface="Calibri"/>
              <a:cs typeface="Calibri"/>
              <a:sym typeface="Calibri"/>
            </a:endParaRPr>
          </a:p>
          <a:p>
            <a:pPr marL="228600" marR="0" lvl="0" indent="-228600" algn="l" rtl="0">
              <a:lnSpc>
                <a:spcPct val="150000"/>
              </a:lnSpc>
              <a:spcBef>
                <a:spcPts val="0"/>
              </a:spcBef>
              <a:spcAft>
                <a:spcPts val="0"/>
              </a:spcAft>
              <a:buClr>
                <a:srgbClr val="FF0000"/>
              </a:buClr>
              <a:buSzPts val="1800"/>
              <a:buFont typeface="Calibri"/>
              <a:buChar char="•"/>
            </a:pPr>
            <a:r>
              <a:rPr lang="en" sz="1400" b="1" i="0" u="none" strike="noStrike" cap="none">
                <a:solidFill>
                  <a:srgbClr val="FF0000"/>
                </a:solidFill>
                <a:latin typeface="Calibri"/>
                <a:ea typeface="Calibri"/>
                <a:cs typeface="Calibri"/>
                <a:sym typeface="Calibri"/>
              </a:rPr>
              <a:t>Graphconv</a:t>
            </a:r>
            <a:endParaRPr sz="1400" b="1" i="0" u="none" strike="noStrike" cap="none">
              <a:solidFill>
                <a:srgbClr val="FF0000"/>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1900"/>
              <a:buFont typeface="Calibri"/>
              <a:buNone/>
            </a:pPr>
            <a:endParaRPr sz="1900" b="0" i="0" u="none" strike="noStrike" cap="none">
              <a:solidFill>
                <a:schemeClr val="lt1"/>
              </a:solidFill>
              <a:latin typeface="Calibri"/>
              <a:ea typeface="Calibri"/>
              <a:cs typeface="Calibri"/>
              <a:sym typeface="Calibri"/>
            </a:endParaRPr>
          </a:p>
        </p:txBody>
      </p:sp>
      <p:sp>
        <p:nvSpPr>
          <p:cNvPr id="646" name="Google Shape;646;p9"/>
          <p:cNvSpPr/>
          <p:nvPr/>
        </p:nvSpPr>
        <p:spPr>
          <a:xfrm>
            <a:off x="2082545" y="1026300"/>
            <a:ext cx="1554600" cy="3474600"/>
          </a:xfrm>
          <a:prstGeom prst="roundRect">
            <a:avLst>
              <a:gd name="adj" fmla="val 269"/>
            </a:avLst>
          </a:prstGeom>
          <a:solidFill>
            <a:srgbClr val="D9EAD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Montserrat"/>
              <a:buNone/>
            </a:pPr>
            <a:r>
              <a:rPr lang="en" sz="1500" b="1" i="0" u="none" strike="noStrike" cap="none">
                <a:solidFill>
                  <a:schemeClr val="dk1"/>
                </a:solidFill>
                <a:latin typeface="Calibri"/>
                <a:ea typeface="Calibri"/>
                <a:cs typeface="Calibri"/>
                <a:sym typeface="Calibri"/>
              </a:rPr>
              <a:t>Train/Valid/Test Split:</a:t>
            </a:r>
            <a:endParaRPr sz="1500" b="1" i="0" u="none" strike="noStrike" cap="none">
              <a:solidFill>
                <a:schemeClr val="dk1"/>
              </a:solidFill>
              <a:latin typeface="Calibri"/>
              <a:ea typeface="Calibri"/>
              <a:cs typeface="Calibri"/>
              <a:sym typeface="Calibri"/>
            </a:endParaRPr>
          </a:p>
          <a:p>
            <a:pPr marL="228600" marR="0" lvl="0" indent="-228600" algn="l" rtl="0">
              <a:lnSpc>
                <a:spcPct val="150000"/>
              </a:lnSpc>
              <a:spcBef>
                <a:spcPts val="80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Random</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rgbClr val="FF0000"/>
              </a:buClr>
              <a:buSzPts val="1800"/>
              <a:buFont typeface="Calibri"/>
              <a:buChar char="•"/>
            </a:pPr>
            <a:r>
              <a:rPr lang="en" sz="1400" b="1" i="0" u="none" strike="noStrike" cap="none">
                <a:solidFill>
                  <a:srgbClr val="FF0000"/>
                </a:solidFill>
                <a:latin typeface="Calibri"/>
                <a:ea typeface="Calibri"/>
                <a:cs typeface="Calibri"/>
                <a:sym typeface="Calibri"/>
              </a:rPr>
              <a:t>Scaffold</a:t>
            </a:r>
            <a:endParaRPr sz="1400" b="1" i="0" u="none" strike="noStrike" cap="none">
              <a:solidFill>
                <a:srgbClr val="FF0000"/>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Fingerprint</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Butina</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Temporal</a:t>
            </a:r>
            <a:endParaRPr sz="1400" b="0" i="0" u="none" strike="noStrike" cap="none">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Ave_min</a:t>
            </a:r>
            <a:endParaRPr sz="1600" b="0" i="0" u="none" strike="noStrike" cap="none">
              <a:solidFill>
                <a:schemeClr val="dk1"/>
              </a:solidFill>
              <a:latin typeface="Calibri"/>
              <a:ea typeface="Calibri"/>
              <a:cs typeface="Calibri"/>
              <a:sym typeface="Calibri"/>
            </a:endParaRPr>
          </a:p>
        </p:txBody>
      </p:sp>
      <p:sp>
        <p:nvSpPr>
          <p:cNvPr id="647" name="Google Shape;647;p9"/>
          <p:cNvSpPr/>
          <p:nvPr/>
        </p:nvSpPr>
        <p:spPr>
          <a:xfrm>
            <a:off x="5454428" y="1026300"/>
            <a:ext cx="1554600" cy="3474600"/>
          </a:xfrm>
          <a:prstGeom prst="roundRect">
            <a:avLst>
              <a:gd name="adj" fmla="val 154"/>
            </a:avLst>
          </a:prstGeom>
          <a:solidFill>
            <a:srgbClr val="93C47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Montserrat"/>
              <a:buNone/>
            </a:pPr>
            <a:r>
              <a:rPr lang="en" sz="1500" b="1" i="0" u="none" strike="noStrike" cap="none">
                <a:solidFill>
                  <a:schemeClr val="dk1"/>
                </a:solidFill>
                <a:latin typeface="Calibri"/>
                <a:ea typeface="Calibri"/>
                <a:cs typeface="Calibri"/>
                <a:sym typeface="Calibri"/>
              </a:rPr>
              <a:t>Model:</a:t>
            </a:r>
            <a:endParaRPr sz="1800" b="1" i="0" u="none" strike="noStrike" cap="none">
              <a:solidFill>
                <a:schemeClr val="dk1"/>
              </a:solidFill>
              <a:latin typeface="Calibri"/>
              <a:ea typeface="Calibri"/>
              <a:cs typeface="Calibri"/>
              <a:sym typeface="Calibri"/>
            </a:endParaRPr>
          </a:p>
          <a:p>
            <a:pPr marL="114300" marR="0" lvl="0" indent="-114300" algn="l" rtl="0">
              <a:lnSpc>
                <a:spcPct val="150000"/>
              </a:lnSpc>
              <a:spcBef>
                <a:spcPts val="800"/>
              </a:spcBef>
              <a:spcAft>
                <a:spcPts val="0"/>
              </a:spcAft>
              <a:buClr>
                <a:srgbClr val="FF0000"/>
              </a:buClr>
              <a:buSzPts val="1800"/>
              <a:buFont typeface="Calibri"/>
              <a:buChar char="•"/>
            </a:pPr>
            <a:r>
              <a:rPr lang="en" sz="1400" b="1" i="0" u="none" strike="noStrike" cap="none">
                <a:solidFill>
                  <a:srgbClr val="FF0000"/>
                </a:solidFill>
                <a:latin typeface="Calibri"/>
                <a:ea typeface="Calibri"/>
                <a:cs typeface="Calibri"/>
                <a:sym typeface="Calibri"/>
              </a:rPr>
              <a:t>Random Forest</a:t>
            </a:r>
            <a:endParaRPr sz="1400" b="1" i="0" u="none" strike="noStrike" cap="none">
              <a:solidFill>
                <a:srgbClr val="FF0000"/>
              </a:solidFill>
              <a:latin typeface="Calibri"/>
              <a:ea typeface="Calibri"/>
              <a:cs typeface="Calibri"/>
              <a:sym typeface="Calibri"/>
            </a:endParaRPr>
          </a:p>
          <a:p>
            <a:pPr marL="114300" marR="0" lvl="0" indent="-114300" algn="l" rtl="0">
              <a:lnSpc>
                <a:spcPct val="150000"/>
              </a:lnSpc>
              <a:spcBef>
                <a:spcPts val="0"/>
              </a:spcBef>
              <a:spcAft>
                <a:spcPts val="0"/>
              </a:spcAft>
              <a:buClr>
                <a:srgbClr val="FF0000"/>
              </a:buClr>
              <a:buSzPts val="1800"/>
              <a:buFont typeface="Calibri"/>
              <a:buChar char="•"/>
            </a:pPr>
            <a:r>
              <a:rPr lang="en" sz="1400" b="1" i="0" u="none" strike="noStrike" cap="none">
                <a:solidFill>
                  <a:srgbClr val="FF0000"/>
                </a:solidFill>
                <a:latin typeface="Calibri"/>
                <a:ea typeface="Calibri"/>
                <a:cs typeface="Calibri"/>
                <a:sym typeface="Calibri"/>
              </a:rPr>
              <a:t>Neural Network</a:t>
            </a:r>
            <a:endParaRPr sz="1400" b="1" i="0" u="none" strike="noStrike" cap="none">
              <a:solidFill>
                <a:srgbClr val="FF0000"/>
              </a:solidFill>
              <a:latin typeface="Calibri"/>
              <a:ea typeface="Calibri"/>
              <a:cs typeface="Calibri"/>
              <a:sym typeface="Calibri"/>
            </a:endParaRPr>
          </a:p>
          <a:p>
            <a:pPr marL="114300" marR="0" lvl="0" indent="-114300" algn="l" rtl="0">
              <a:lnSpc>
                <a:spcPct val="150000"/>
              </a:lnSpc>
              <a:spcBef>
                <a:spcPts val="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XGboost</a:t>
            </a:r>
            <a:endParaRPr sz="14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1500"/>
              <a:buFont typeface="Calibri"/>
              <a:buNone/>
            </a:pP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rgbClr val="000000"/>
              </a:buClr>
              <a:buSzPts val="1600"/>
              <a:buFont typeface="Arial"/>
              <a:buNone/>
            </a:pPr>
            <a:r>
              <a:rPr lang="en" sz="1600" b="1" i="0" u="none" strike="noStrike" cap="none">
                <a:solidFill>
                  <a:schemeClr val="dk1"/>
                </a:solidFill>
                <a:latin typeface="Calibri"/>
                <a:ea typeface="Calibri"/>
                <a:cs typeface="Calibri"/>
                <a:sym typeface="Calibri"/>
              </a:rPr>
              <a:t>Type:</a:t>
            </a:r>
            <a:endParaRPr sz="1600" b="0" i="0" u="none" strike="noStrike" cap="none">
              <a:solidFill>
                <a:schemeClr val="dk1"/>
              </a:solidFill>
              <a:latin typeface="Calibri"/>
              <a:ea typeface="Calibri"/>
              <a:cs typeface="Calibri"/>
              <a:sym typeface="Calibri"/>
            </a:endParaRPr>
          </a:p>
          <a:p>
            <a:pPr marL="215900" marR="0" lvl="0" indent="-203200" algn="l" rtl="0">
              <a:lnSpc>
                <a:spcPct val="150000"/>
              </a:lnSpc>
              <a:spcBef>
                <a:spcPts val="80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Classification</a:t>
            </a:r>
            <a:endParaRPr sz="1400" b="0" i="0" u="none" strike="noStrike" cap="none">
              <a:solidFill>
                <a:srgbClr val="000000"/>
              </a:solidFill>
              <a:latin typeface="Calibri"/>
              <a:ea typeface="Calibri"/>
              <a:cs typeface="Calibri"/>
              <a:sym typeface="Calibri"/>
            </a:endParaRPr>
          </a:p>
          <a:p>
            <a:pPr marL="215900" marR="0" lvl="0" indent="-203200" algn="l" rtl="0">
              <a:lnSpc>
                <a:spcPct val="150000"/>
              </a:lnSpc>
              <a:spcBef>
                <a:spcPts val="800"/>
              </a:spcBef>
              <a:spcAft>
                <a:spcPts val="0"/>
              </a:spcAft>
              <a:buClr>
                <a:srgbClr val="FF0000"/>
              </a:buClr>
              <a:buSzPts val="1400"/>
              <a:buFont typeface="Calibri"/>
              <a:buChar char="•"/>
            </a:pPr>
            <a:r>
              <a:rPr lang="en" sz="1400" b="1" i="0" u="none" strike="noStrike" cap="none">
                <a:solidFill>
                  <a:srgbClr val="FF0000"/>
                </a:solidFill>
                <a:latin typeface="Calibri"/>
                <a:ea typeface="Calibri"/>
                <a:cs typeface="Calibri"/>
                <a:sym typeface="Calibri"/>
              </a:rPr>
              <a:t>Regression</a:t>
            </a:r>
            <a:endParaRPr sz="1400" b="1" i="0" u="none" strike="noStrike" cap="none">
              <a:solidFill>
                <a:srgbClr val="FF0000"/>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648" name="Google Shape;648;p9"/>
          <p:cNvSpPr/>
          <p:nvPr/>
        </p:nvSpPr>
        <p:spPr>
          <a:xfrm>
            <a:off x="7147964" y="1026300"/>
            <a:ext cx="1554600" cy="3474600"/>
          </a:xfrm>
          <a:prstGeom prst="roundRect">
            <a:avLst>
              <a:gd name="adj" fmla="val 258"/>
            </a:avLst>
          </a:prstGeom>
          <a:solidFill>
            <a:srgbClr val="6AA84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Montserrat"/>
              <a:buNone/>
            </a:pPr>
            <a:r>
              <a:rPr lang="en" sz="1500" b="1" i="0" u="none" strike="noStrike" cap="none">
                <a:solidFill>
                  <a:schemeClr val="dk1"/>
                </a:solidFill>
                <a:latin typeface="Calibri"/>
                <a:ea typeface="Calibri"/>
                <a:cs typeface="Calibri"/>
                <a:sym typeface="Calibri"/>
              </a:rPr>
              <a:t>Predict:</a:t>
            </a:r>
            <a:endParaRPr sz="1500" b="1" i="0" u="none" strike="noStrike" cap="none">
              <a:solidFill>
                <a:schemeClr val="dk1"/>
              </a:solidFill>
              <a:latin typeface="Calibri"/>
              <a:ea typeface="Calibri"/>
              <a:cs typeface="Calibri"/>
              <a:sym typeface="Calibri"/>
            </a:endParaRPr>
          </a:p>
          <a:p>
            <a:pPr marL="215900" marR="0" lvl="0" indent="-215900" algn="l" rtl="0">
              <a:lnSpc>
                <a:spcPct val="150000"/>
              </a:lnSpc>
              <a:spcBef>
                <a:spcPts val="800"/>
              </a:spcBef>
              <a:spcAft>
                <a:spcPts val="0"/>
              </a:spcAft>
              <a:buClr>
                <a:schemeClr val="dk1"/>
              </a:buClr>
              <a:buSzPts val="1800"/>
              <a:buFont typeface="Calibri"/>
              <a:buChar char="•"/>
            </a:pPr>
            <a:r>
              <a:rPr lang="en" sz="1400" b="0" i="0" u="none" strike="noStrike" cap="none">
                <a:solidFill>
                  <a:schemeClr val="dk1"/>
                </a:solidFill>
                <a:latin typeface="Calibri"/>
                <a:ea typeface="Calibri"/>
                <a:cs typeface="Calibri"/>
                <a:sym typeface="Calibri"/>
              </a:rPr>
              <a:t>Use to predict on Molecular Property</a:t>
            </a:r>
            <a:endParaRPr sz="1400" b="0" i="0" u="none" strike="noStrike" cap="none">
              <a:solidFill>
                <a:schemeClr val="dk1"/>
              </a:solidFill>
              <a:latin typeface="Calibri"/>
              <a:ea typeface="Calibri"/>
              <a:cs typeface="Calibri"/>
              <a:sym typeface="Calibri"/>
            </a:endParaRPr>
          </a:p>
          <a:p>
            <a:pPr marL="0" marR="0" lvl="0" indent="0" algn="l" rtl="0">
              <a:lnSpc>
                <a:spcPct val="150000"/>
              </a:lnSpc>
              <a:spcBef>
                <a:spcPts val="80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e.g., </a:t>
            </a:r>
            <a:r>
              <a:rPr lang="en" sz="1400" b="1" i="0" u="none" strike="noStrike" cap="none">
                <a:solidFill>
                  <a:schemeClr val="dk1"/>
                </a:solidFill>
                <a:latin typeface="Calibri"/>
                <a:ea typeface="Calibri"/>
                <a:cs typeface="Calibri"/>
                <a:sym typeface="Calibri"/>
              </a:rPr>
              <a:t>pIC50 value/</a:t>
            </a:r>
            <a:r>
              <a:rPr lang="en" sz="1400" b="0" i="0" u="none" strike="noStrike" cap="none">
                <a:solidFill>
                  <a:schemeClr val="dk1"/>
                </a:solidFill>
                <a:latin typeface="Calibri"/>
                <a:ea typeface="Calibri"/>
                <a:cs typeface="Calibri"/>
                <a:sym typeface="Calibri"/>
              </a:rPr>
              <a:t> Ki value of novel molecules</a:t>
            </a:r>
            <a:endParaRPr sz="1300" b="0" i="0" u="none" strike="noStrike" cap="none">
              <a:solidFill>
                <a:schemeClr val="dk1"/>
              </a:solidFill>
              <a:latin typeface="Calibri"/>
              <a:ea typeface="Calibri"/>
              <a:cs typeface="Calibri"/>
              <a:sym typeface="Calibri"/>
            </a:endParaRPr>
          </a:p>
          <a:p>
            <a:pPr marL="215900" marR="0" lvl="0" indent="-114300" algn="l" rtl="0">
              <a:lnSpc>
                <a:spcPct val="150000"/>
              </a:lnSpc>
              <a:spcBef>
                <a:spcPts val="800"/>
              </a:spcBef>
              <a:spcAft>
                <a:spcPts val="0"/>
              </a:spcAft>
              <a:buClr>
                <a:schemeClr val="dk1"/>
              </a:buClr>
              <a:buSzPts val="1600"/>
              <a:buFont typeface="Arial"/>
              <a:buNone/>
            </a:pPr>
            <a:endParaRPr sz="1200" b="0" i="0" u="none" strike="noStrike" cap="none">
              <a:solidFill>
                <a:schemeClr val="lt1"/>
              </a:solidFill>
              <a:latin typeface="Calibri"/>
              <a:ea typeface="Calibri"/>
              <a:cs typeface="Calibri"/>
              <a:sym typeface="Calibri"/>
            </a:endParaRPr>
          </a:p>
        </p:txBody>
      </p:sp>
      <p:sp>
        <p:nvSpPr>
          <p:cNvPr id="649" name="Google Shape;649;p9"/>
          <p:cNvSpPr txBox="1">
            <a:spLocks noGrp="1"/>
          </p:cNvSpPr>
          <p:nvPr>
            <p:ph type="title"/>
          </p:nvPr>
        </p:nvSpPr>
        <p:spPr>
          <a:xfrm>
            <a:off x="-22386" y="261658"/>
            <a:ext cx="7886700" cy="417300"/>
          </a:xfrm>
          <a:prstGeom prst="rect">
            <a:avLst/>
          </a:prstGeom>
          <a:noFill/>
          <a:ln>
            <a:noFill/>
          </a:ln>
        </p:spPr>
        <p:txBody>
          <a:bodyPr spcFirstLastPara="1" wrap="square" lIns="68575" tIns="34275" rIns="68575" bIns="34275" anchor="ctr" anchorCtr="0">
            <a:noAutofit/>
          </a:bodyPr>
          <a:lstStyle/>
          <a:p>
            <a:pPr marL="0" lvl="0" indent="457200" algn="l" rtl="0">
              <a:lnSpc>
                <a:spcPct val="90000"/>
              </a:lnSpc>
              <a:spcBef>
                <a:spcPts val="0"/>
              </a:spcBef>
              <a:spcAft>
                <a:spcPts val="0"/>
              </a:spcAft>
              <a:buClr>
                <a:schemeClr val="dk1"/>
              </a:buClr>
              <a:buSzPts val="2400"/>
              <a:buFont typeface="Arial"/>
              <a:buNone/>
            </a:pPr>
            <a:r>
              <a:rPr lang="en" b="1"/>
              <a:t>AMPL: End-to-End Data-Driven Modeling Pipeline </a:t>
            </a:r>
            <a:endParaRPr b="1"/>
          </a:p>
        </p:txBody>
      </p:sp>
      <p:sp>
        <p:nvSpPr>
          <p:cNvPr id="650" name="Google Shape;650;p9"/>
          <p:cNvSpPr txBox="1">
            <a:spLocks noGrp="1"/>
          </p:cNvSpPr>
          <p:nvPr>
            <p:ph type="sldNum" idx="12"/>
          </p:nvPr>
        </p:nvSpPr>
        <p:spPr>
          <a:xfrm>
            <a:off x="6730900" y="47720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sz="1100"/>
              <a:t>19</a:t>
            </a:fld>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8"/>
          <p:cNvSpPr txBox="1">
            <a:spLocks noGrp="1"/>
          </p:cNvSpPr>
          <p:nvPr>
            <p:ph type="ctrTitle"/>
          </p:nvPr>
        </p:nvSpPr>
        <p:spPr>
          <a:xfrm>
            <a:off x="456189" y="304466"/>
            <a:ext cx="4229100" cy="597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 b="1">
                <a:latin typeface="Calibri"/>
                <a:ea typeface="Calibri"/>
                <a:cs typeface="Calibri"/>
                <a:sym typeface="Calibri"/>
              </a:rPr>
              <a:t>Agenda</a:t>
            </a:r>
            <a:endParaRPr b="1">
              <a:latin typeface="Calibri"/>
              <a:ea typeface="Calibri"/>
              <a:cs typeface="Calibri"/>
              <a:sym typeface="Calibri"/>
            </a:endParaRPr>
          </a:p>
        </p:txBody>
      </p:sp>
      <p:sp>
        <p:nvSpPr>
          <p:cNvPr id="373" name="Google Shape;373;p28"/>
          <p:cNvSpPr txBox="1">
            <a:spLocks noGrp="1"/>
          </p:cNvSpPr>
          <p:nvPr>
            <p:ph type="subTitle" idx="1"/>
          </p:nvPr>
        </p:nvSpPr>
        <p:spPr>
          <a:xfrm>
            <a:off x="221519" y="1056893"/>
            <a:ext cx="7360800" cy="3175500"/>
          </a:xfrm>
          <a:prstGeom prst="rect">
            <a:avLst/>
          </a:prstGeom>
          <a:noFill/>
          <a:ln>
            <a:noFill/>
          </a:ln>
        </p:spPr>
        <p:txBody>
          <a:bodyPr spcFirstLastPara="1" wrap="square" lIns="51425" tIns="25700" rIns="51425" bIns="25700" anchor="t" anchorCtr="0">
            <a:noAutofit/>
          </a:bodyPr>
          <a:lstStyle/>
          <a:p>
            <a:pPr marL="396875" lvl="0" indent="-342900" algn="l" rtl="0">
              <a:lnSpc>
                <a:spcPct val="150000"/>
              </a:lnSpc>
              <a:spcBef>
                <a:spcPts val="800"/>
              </a:spcBef>
              <a:spcAft>
                <a:spcPts val="0"/>
              </a:spcAft>
              <a:buSzPts val="1300"/>
              <a:buFont typeface="Arial"/>
              <a:buChar char="•"/>
            </a:pPr>
            <a:r>
              <a:rPr lang="en" sz="1800">
                <a:latin typeface="Calibri"/>
                <a:ea typeface="Calibri"/>
                <a:cs typeface="Calibri"/>
                <a:sym typeface="Calibri"/>
              </a:rPr>
              <a:t>Overview of the Butler-FNL/ATOM Project, Naomi Ohashi, FNL</a:t>
            </a:r>
            <a:endParaRPr/>
          </a:p>
          <a:p>
            <a:pPr marL="457200" lvl="0" indent="-425450" algn="l" rtl="0">
              <a:lnSpc>
                <a:spcPct val="150000"/>
              </a:lnSpc>
              <a:spcBef>
                <a:spcPts val="800"/>
              </a:spcBef>
              <a:spcAft>
                <a:spcPts val="0"/>
              </a:spcAft>
              <a:buSzPts val="1300"/>
              <a:buChar char="•"/>
            </a:pPr>
            <a:r>
              <a:rPr lang="en" sz="1800">
                <a:latin typeface="Calibri"/>
                <a:ea typeface="Calibri"/>
                <a:cs typeface="Calibri"/>
                <a:sym typeface="Calibri"/>
              </a:rPr>
              <a:t>Opening remarks, Dr. Ethan Dmitrovsky, President, FNL</a:t>
            </a:r>
            <a:endParaRPr sz="1800">
              <a:latin typeface="Calibri"/>
              <a:ea typeface="Calibri"/>
              <a:cs typeface="Calibri"/>
              <a:sym typeface="Calibri"/>
            </a:endParaRPr>
          </a:p>
          <a:p>
            <a:pPr marL="396875" lvl="0" indent="-342900" algn="l" rtl="0">
              <a:lnSpc>
                <a:spcPct val="150000"/>
              </a:lnSpc>
              <a:spcBef>
                <a:spcPts val="800"/>
              </a:spcBef>
              <a:spcAft>
                <a:spcPts val="0"/>
              </a:spcAft>
              <a:buSzPts val="1300"/>
              <a:buFont typeface="Arial"/>
              <a:buChar char="•"/>
            </a:pPr>
            <a:r>
              <a:rPr lang="en" sz="1800">
                <a:latin typeface="Calibri"/>
                <a:ea typeface="Calibri"/>
                <a:cs typeface="Calibri"/>
                <a:sym typeface="Calibri"/>
              </a:rPr>
              <a:t>Student Presentation and Q&amp;A</a:t>
            </a:r>
            <a:endParaRPr/>
          </a:p>
          <a:p>
            <a:pPr marL="801688" lvl="0" indent="-82550" algn="l" rtl="0">
              <a:lnSpc>
                <a:spcPct val="150000"/>
              </a:lnSpc>
              <a:spcBef>
                <a:spcPts val="800"/>
              </a:spcBef>
              <a:spcAft>
                <a:spcPts val="0"/>
              </a:spcAft>
              <a:buSzPts val="1300"/>
              <a:buFont typeface="Noto Sans Symbols"/>
              <a:buChar char="▪"/>
            </a:pPr>
            <a:r>
              <a:rPr lang="en" sz="1800">
                <a:solidFill>
                  <a:schemeClr val="lt1"/>
                </a:solidFill>
                <a:latin typeface="Calibri"/>
                <a:ea typeface="Calibri"/>
                <a:cs typeface="Calibri"/>
                <a:sym typeface="Calibri"/>
              </a:rPr>
              <a:t>       Artificial Intelligence-based Drug Discovery for </a:t>
            </a:r>
            <a:r>
              <a:rPr lang="en" sz="1800">
                <a:latin typeface="Calibri"/>
                <a:ea typeface="Calibri"/>
                <a:cs typeface="Calibri"/>
                <a:sym typeface="Calibri"/>
              </a:rPr>
              <a:t>Cytochrome P450 </a:t>
            </a:r>
            <a:endParaRPr sz="1800">
              <a:solidFill>
                <a:schemeClr val="lt1"/>
              </a:solidFill>
              <a:latin typeface="Calibri"/>
              <a:ea typeface="Calibri"/>
              <a:cs typeface="Calibri"/>
              <a:sym typeface="Calibri"/>
            </a:endParaRPr>
          </a:p>
          <a:p>
            <a:pPr marL="396875" lvl="0" indent="-342900" algn="l" rtl="0">
              <a:lnSpc>
                <a:spcPct val="150000"/>
              </a:lnSpc>
              <a:spcBef>
                <a:spcPts val="800"/>
              </a:spcBef>
              <a:spcAft>
                <a:spcPts val="0"/>
              </a:spcAft>
              <a:buSzPts val="1300"/>
              <a:buFont typeface="Arial"/>
              <a:buChar char="•"/>
            </a:pPr>
            <a:r>
              <a:rPr lang="en" sz="1800">
                <a:latin typeface="Calibri"/>
                <a:ea typeface="Calibri"/>
                <a:cs typeface="Calibri"/>
                <a:sym typeface="Calibri"/>
              </a:rPr>
              <a:t>Closing remarks, Dr. Ryan Weil, Director, FNL</a:t>
            </a:r>
            <a:endParaRPr/>
          </a:p>
          <a:p>
            <a:pPr marL="457200" lvl="0" indent="-342900" algn="l" rtl="0">
              <a:lnSpc>
                <a:spcPct val="90000"/>
              </a:lnSpc>
              <a:spcBef>
                <a:spcPts val="800"/>
              </a:spcBef>
              <a:spcAft>
                <a:spcPts val="0"/>
              </a:spcAft>
              <a:buClr>
                <a:schemeClr val="lt1"/>
              </a:buClr>
              <a:buSzPts val="1300"/>
              <a:buNone/>
            </a:pP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
          <p:cNvSpPr/>
          <p:nvPr/>
        </p:nvSpPr>
        <p:spPr>
          <a:xfrm>
            <a:off x="396808" y="1121843"/>
            <a:ext cx="1303500" cy="28998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656" name="Google Shape;656;p10"/>
          <p:cNvSpPr txBox="1"/>
          <p:nvPr/>
        </p:nvSpPr>
        <p:spPr>
          <a:xfrm>
            <a:off x="557893" y="1451101"/>
            <a:ext cx="9813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sng" strike="noStrike" cap="none">
                <a:solidFill>
                  <a:srgbClr val="FF0000"/>
                </a:solidFill>
                <a:latin typeface="Montserrat"/>
                <a:ea typeface="Montserrat"/>
                <a:cs typeface="Montserrat"/>
                <a:sym typeface="Montserrat"/>
              </a:rPr>
              <a:t>Prediction</a:t>
            </a:r>
            <a:endParaRPr sz="1100" b="0" i="0" u="none" strike="noStrike" cap="none">
              <a:solidFill>
                <a:srgbClr val="FF0000"/>
              </a:solidFill>
              <a:latin typeface="Arial"/>
              <a:ea typeface="Arial"/>
              <a:cs typeface="Arial"/>
              <a:sym typeface="Arial"/>
            </a:endParaRPr>
          </a:p>
        </p:txBody>
      </p:sp>
      <p:sp>
        <p:nvSpPr>
          <p:cNvPr id="657" name="Google Shape;657;p10"/>
          <p:cNvSpPr txBox="1"/>
          <p:nvPr/>
        </p:nvSpPr>
        <p:spPr>
          <a:xfrm>
            <a:off x="539457" y="2075525"/>
            <a:ext cx="1018200" cy="2100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1" u="none" strike="noStrike" cap="none">
                <a:solidFill>
                  <a:srgbClr val="FF0000"/>
                </a:solidFill>
                <a:latin typeface="Montserrat"/>
                <a:ea typeface="Montserrat"/>
                <a:cs typeface="Montserrat"/>
                <a:sym typeface="Montserrat"/>
              </a:rPr>
              <a:t>Learn to store &amp; read models</a:t>
            </a:r>
            <a:endParaRPr sz="11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1" u="none" strike="noStrike" cap="none">
              <a:solidFill>
                <a:srgbClr val="FF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100" b="0" i="1" u="none" strike="noStrike" cap="none">
              <a:solidFill>
                <a:srgbClr val="FF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 sz="1100" b="0" i="1" u="none" strike="noStrike" cap="none">
                <a:solidFill>
                  <a:srgbClr val="FF0000"/>
                </a:solidFill>
                <a:latin typeface="Montserrat"/>
                <a:ea typeface="Montserrat"/>
                <a:cs typeface="Montserrat"/>
                <a:sym typeface="Montserrat"/>
              </a:rPr>
              <a:t>Use to predict on novel molecules</a:t>
            </a:r>
            <a:endParaRPr sz="11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1" u="none" strike="noStrike" cap="none">
              <a:solidFill>
                <a:srgbClr val="FF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100" b="0" i="1" u="none" strike="noStrike" cap="none">
              <a:solidFill>
                <a:srgbClr val="FF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100" b="0" i="1" u="none" strike="noStrike" cap="none">
              <a:solidFill>
                <a:srgbClr val="FF0000"/>
              </a:solidFill>
              <a:latin typeface="Montserrat"/>
              <a:ea typeface="Montserrat"/>
              <a:cs typeface="Montserrat"/>
              <a:sym typeface="Montserrat"/>
            </a:endParaRPr>
          </a:p>
        </p:txBody>
      </p:sp>
      <p:sp>
        <p:nvSpPr>
          <p:cNvPr id="658" name="Google Shape;658;p10"/>
          <p:cNvSpPr/>
          <p:nvPr/>
        </p:nvSpPr>
        <p:spPr>
          <a:xfrm>
            <a:off x="972958" y="1759915"/>
            <a:ext cx="151200" cy="315600"/>
          </a:xfrm>
          <a:prstGeom prst="downArrow">
            <a:avLst>
              <a:gd name="adj1" fmla="val 50000"/>
              <a:gd name="adj2" fmla="val 62924"/>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highlight>
                <a:srgbClr val="FF0000"/>
              </a:highlight>
              <a:latin typeface="Montserrat"/>
              <a:ea typeface="Montserrat"/>
              <a:cs typeface="Montserrat"/>
              <a:sym typeface="Montserrat"/>
            </a:endParaRPr>
          </a:p>
        </p:txBody>
      </p:sp>
      <p:cxnSp>
        <p:nvCxnSpPr>
          <p:cNvPr id="659" name="Google Shape;659;p10"/>
          <p:cNvCxnSpPr/>
          <p:nvPr/>
        </p:nvCxnSpPr>
        <p:spPr>
          <a:xfrm>
            <a:off x="1048543" y="2654300"/>
            <a:ext cx="0" cy="255900"/>
          </a:xfrm>
          <a:prstGeom prst="straightConnector1">
            <a:avLst/>
          </a:prstGeom>
          <a:noFill/>
          <a:ln w="19050" cap="flat" cmpd="sng">
            <a:solidFill>
              <a:srgbClr val="FF0000"/>
            </a:solidFill>
            <a:prstDash val="solid"/>
            <a:round/>
            <a:headEnd type="none" w="sm" len="sm"/>
            <a:tailEnd type="stealth" w="lg" len="lg"/>
          </a:ln>
        </p:spPr>
      </p:cxnSp>
      <p:sp>
        <p:nvSpPr>
          <p:cNvPr id="660" name="Google Shape;660;p10"/>
          <p:cNvSpPr txBox="1"/>
          <p:nvPr/>
        </p:nvSpPr>
        <p:spPr>
          <a:xfrm>
            <a:off x="2094325" y="983325"/>
            <a:ext cx="6475200" cy="35685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Install </a:t>
            </a:r>
            <a:r>
              <a:rPr lang="en" sz="1400" b="0" i="0" u="none" strike="noStrike" cap="none">
                <a:solidFill>
                  <a:srgbClr val="000000"/>
                </a:solidFill>
                <a:latin typeface="Calibri"/>
                <a:ea typeface="Calibri"/>
                <a:cs typeface="Calibri"/>
                <a:sym typeface="Calibri"/>
              </a:rPr>
              <a:t>AMPL (in Colab)</a:t>
            </a:r>
            <a:endParaRPr sz="1400" b="0" i="0" u="none" strike="noStrike" cap="none">
              <a:solidFill>
                <a:srgbClr val="000000"/>
              </a:solidFill>
              <a:latin typeface="Calibri"/>
              <a:ea typeface="Calibri"/>
              <a:cs typeface="Calibri"/>
              <a:sym typeface="Calibri"/>
            </a:endParaRPr>
          </a:p>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Data Curation </a:t>
            </a:r>
            <a:r>
              <a:rPr lang="en" sz="1400" b="0" i="0" u="none" strike="noStrike" cap="none">
                <a:solidFill>
                  <a:srgbClr val="000000"/>
                </a:solidFill>
                <a:latin typeface="Calibri"/>
                <a:ea typeface="Calibri"/>
                <a:cs typeface="Calibri"/>
                <a:sym typeface="Calibri"/>
              </a:rPr>
              <a:t>using AMPL</a:t>
            </a:r>
            <a:endParaRPr sz="1400" b="0" i="0" u="none" strike="noStrike" cap="none">
              <a:solidFill>
                <a:srgbClr val="000000"/>
              </a:solidFill>
              <a:latin typeface="Calibri"/>
              <a:ea typeface="Calibri"/>
              <a:cs typeface="Calibri"/>
              <a:sym typeface="Calibri"/>
            </a:endParaRPr>
          </a:p>
          <a:p>
            <a:pPr marL="558800" marR="0" lvl="1" indent="-228600" algn="l" rtl="0">
              <a:lnSpc>
                <a:spcPct val="100000"/>
              </a:lnSpc>
              <a:spcBef>
                <a:spcPts val="50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Read data .csv files as Pandas Dataframe format </a:t>
            </a:r>
            <a:endParaRPr sz="1400" b="0" i="0" u="none" strike="noStrike" cap="none">
              <a:solidFill>
                <a:srgbClr val="000000"/>
              </a:solidFill>
              <a:latin typeface="Calibri"/>
              <a:ea typeface="Calibri"/>
              <a:cs typeface="Calibri"/>
              <a:sym typeface="Calibri"/>
            </a:endParaRPr>
          </a:p>
          <a:p>
            <a:pPr marL="558800" marR="0" lvl="1" indent="-228600" algn="l" rtl="0">
              <a:lnSpc>
                <a:spcPct val="100000"/>
              </a:lnSpc>
              <a:spcBef>
                <a:spcPts val="50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Generate a standardized SMILES, InChI keys for dataset with curation and structure modules.</a:t>
            </a:r>
            <a:endParaRPr sz="1400" b="0" i="0" u="none" strike="noStrike" cap="none">
              <a:solidFill>
                <a:srgbClr val="000000"/>
              </a:solidFill>
              <a:latin typeface="Calibri"/>
              <a:ea typeface="Calibri"/>
              <a:cs typeface="Calibri"/>
              <a:sym typeface="Calibri"/>
            </a:endParaRPr>
          </a:p>
          <a:p>
            <a:pPr marL="558800" marR="0" lvl="1" indent="-228600" algn="l" rtl="0">
              <a:lnSpc>
                <a:spcPct val="100000"/>
              </a:lnSpc>
              <a:spcBef>
                <a:spcPts val="50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 RDkit modules are used to process the SMILES strings</a:t>
            </a:r>
            <a:endParaRPr sz="1400" b="0" i="0" u="none" strike="noStrike" cap="none">
              <a:solidFill>
                <a:srgbClr val="000000"/>
              </a:solidFill>
              <a:latin typeface="Calibri"/>
              <a:ea typeface="Calibri"/>
              <a:cs typeface="Calibri"/>
              <a:sym typeface="Calibri"/>
            </a:endParaRPr>
          </a:p>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Visualize</a:t>
            </a:r>
            <a:r>
              <a:rPr lang="en" sz="1400" b="0" i="0" u="none" strike="noStrike" cap="none">
                <a:solidFill>
                  <a:srgbClr val="000000"/>
                </a:solidFill>
                <a:latin typeface="Calibri"/>
                <a:ea typeface="Calibri"/>
                <a:cs typeface="Calibri"/>
                <a:sym typeface="Calibri"/>
              </a:rPr>
              <a:t> molecules using Rdkit </a:t>
            </a:r>
            <a:endParaRPr sz="1400" b="0" i="0" u="none" strike="noStrike" cap="none">
              <a:solidFill>
                <a:srgbClr val="000000"/>
              </a:solidFill>
              <a:latin typeface="Calibri"/>
              <a:ea typeface="Calibri"/>
              <a:cs typeface="Calibri"/>
              <a:sym typeface="Calibri"/>
            </a:endParaRPr>
          </a:p>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Train</a:t>
            </a:r>
            <a:r>
              <a:rPr lang="en" sz="1400" b="0" i="0" u="none" strike="noStrike" cap="none">
                <a:solidFill>
                  <a:srgbClr val="000000"/>
                </a:solidFill>
                <a:latin typeface="Calibri"/>
                <a:ea typeface="Calibri"/>
                <a:cs typeface="Calibri"/>
                <a:sym typeface="Calibri"/>
              </a:rPr>
              <a:t> </a:t>
            </a:r>
            <a:r>
              <a:rPr lang="en" sz="1400" b="1" i="0" u="none" strike="noStrike" cap="none">
                <a:solidFill>
                  <a:srgbClr val="000000"/>
                </a:solidFill>
                <a:latin typeface="Calibri"/>
                <a:ea typeface="Calibri"/>
                <a:cs typeface="Calibri"/>
                <a:sym typeface="Calibri"/>
              </a:rPr>
              <a:t>&amp; Store </a:t>
            </a:r>
            <a:r>
              <a:rPr lang="en" sz="1400" b="0" i="0" u="none" strike="noStrike" cap="none">
                <a:solidFill>
                  <a:srgbClr val="000000"/>
                </a:solidFill>
                <a:latin typeface="Calibri"/>
                <a:ea typeface="Calibri"/>
                <a:cs typeface="Calibri"/>
                <a:sym typeface="Calibri"/>
              </a:rPr>
              <a:t>models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r>
              <a:rPr lang="en" sz="1400" b="0" i="0" u="none" strike="noStrike" cap="none">
                <a:solidFill>
                  <a:srgbClr val="006600"/>
                </a:solidFill>
                <a:latin typeface="Calibri"/>
                <a:ea typeface="Calibri"/>
                <a:cs typeface="Calibri"/>
                <a:sym typeface="Calibri"/>
              </a:rPr>
              <a:t> </a:t>
            </a:r>
            <a:r>
              <a:rPr lang="en" sz="1400" b="0" i="0" u="none" strike="noStrike" cap="none">
                <a:solidFill>
                  <a:srgbClr val="000000"/>
                </a:solidFill>
                <a:latin typeface="Calibri"/>
                <a:ea typeface="Calibri"/>
                <a:cs typeface="Calibri"/>
                <a:sym typeface="Calibri"/>
              </a:rPr>
              <a:t>Random Forest</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r>
              <a:rPr lang="en" sz="1400" b="0" i="0" u="none" strike="noStrike" cap="none">
                <a:solidFill>
                  <a:schemeClr val="dk1"/>
                </a:solidFill>
                <a:latin typeface="Calibri"/>
                <a:ea typeface="Calibri"/>
                <a:cs typeface="Calibri"/>
                <a:sym typeface="Calibri"/>
              </a:rPr>
              <a:t>•</a:t>
            </a:r>
            <a:r>
              <a:rPr lang="en" sz="1400" b="0" i="0" u="none" strike="noStrike" cap="none">
                <a:solidFill>
                  <a:srgbClr val="006600"/>
                </a:solidFill>
                <a:latin typeface="Calibri"/>
                <a:ea typeface="Calibri"/>
                <a:cs typeface="Calibri"/>
                <a:sym typeface="Calibri"/>
              </a:rPr>
              <a:t> </a:t>
            </a:r>
            <a:r>
              <a:rPr lang="en" sz="1400" b="0" i="0" u="none" strike="noStrike" cap="none">
                <a:solidFill>
                  <a:srgbClr val="000000"/>
                </a:solidFill>
                <a:latin typeface="Calibri"/>
                <a:ea typeface="Calibri"/>
                <a:cs typeface="Calibri"/>
                <a:sym typeface="Calibri"/>
              </a:rPr>
              <a:t>Neural Network</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r>
              <a:rPr lang="en" sz="1400" b="0" i="0" u="none" strike="noStrike" cap="none">
                <a:solidFill>
                  <a:srgbClr val="006600"/>
                </a:solidFill>
                <a:latin typeface="Calibri"/>
                <a:ea typeface="Calibri"/>
                <a:cs typeface="Calibri"/>
                <a:sym typeface="Calibri"/>
              </a:rPr>
              <a:t> </a:t>
            </a:r>
            <a:r>
              <a:rPr lang="en" sz="1400" b="0" i="0" u="none" strike="noStrike" cap="none">
                <a:solidFill>
                  <a:srgbClr val="000000"/>
                </a:solidFill>
                <a:latin typeface="Calibri"/>
                <a:ea typeface="Calibri"/>
                <a:cs typeface="Calibri"/>
                <a:sym typeface="Calibri"/>
              </a:rPr>
              <a:t>XGBoost</a:t>
            </a:r>
            <a:endParaRPr sz="1400" b="0" i="0" u="none" strike="noStrike" cap="none">
              <a:solidFill>
                <a:srgbClr val="000000"/>
              </a:solidFill>
              <a:latin typeface="Calibri"/>
              <a:ea typeface="Calibri"/>
              <a:cs typeface="Calibri"/>
              <a:sym typeface="Calibri"/>
            </a:endParaRPr>
          </a:p>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Compare Models (HPO) </a:t>
            </a:r>
            <a:r>
              <a:rPr lang="en" sz="1400" b="0" i="0" u="none" strike="noStrike" cap="none">
                <a:solidFill>
                  <a:srgbClr val="000000"/>
                </a:solidFill>
                <a:latin typeface="Calibri"/>
                <a:ea typeface="Calibri"/>
                <a:cs typeface="Calibri"/>
                <a:sym typeface="Calibri"/>
              </a:rPr>
              <a:t>using AMPL </a:t>
            </a:r>
            <a:endParaRPr sz="1400" b="0" i="0" u="none" strike="noStrike" cap="none">
              <a:solidFill>
                <a:srgbClr val="000000"/>
              </a:solidFill>
              <a:latin typeface="Calibri"/>
              <a:ea typeface="Calibri"/>
              <a:cs typeface="Calibri"/>
              <a:sym typeface="Calibri"/>
            </a:endParaRPr>
          </a:p>
          <a:p>
            <a:pPr marL="215900" marR="0" lvl="0" indent="-215900" algn="l" rtl="0">
              <a:lnSpc>
                <a:spcPct val="100000"/>
              </a:lnSpc>
              <a:spcBef>
                <a:spcPts val="500"/>
              </a:spcBef>
              <a:spcAft>
                <a:spcPts val="0"/>
              </a:spcAft>
              <a:buClr>
                <a:srgbClr val="000000"/>
              </a:buClr>
              <a:buSzPts val="1400"/>
              <a:buFont typeface="Arial"/>
              <a:buChar char="•"/>
            </a:pPr>
            <a:r>
              <a:rPr lang="en" sz="1400" b="1" i="0" u="none" strike="noStrike" cap="none">
                <a:solidFill>
                  <a:srgbClr val="000000"/>
                </a:solidFill>
                <a:latin typeface="Calibri"/>
                <a:ea typeface="Calibri"/>
                <a:cs typeface="Calibri"/>
                <a:sym typeface="Calibri"/>
              </a:rPr>
              <a:t>Evaluate </a:t>
            </a:r>
            <a:r>
              <a:rPr lang="en" sz="1400" b="0" i="0" u="none" strike="noStrike" cap="none">
                <a:solidFill>
                  <a:srgbClr val="000000"/>
                </a:solidFill>
                <a:latin typeface="Calibri"/>
                <a:ea typeface="Calibri"/>
                <a:cs typeface="Calibri"/>
                <a:sym typeface="Calibri"/>
              </a:rPr>
              <a:t>models on unexposed targets using predict_from_model_file function</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661" name="Google Shape;661;p10"/>
          <p:cNvSpPr txBox="1">
            <a:spLocks noGrp="1"/>
          </p:cNvSpPr>
          <p:nvPr>
            <p:ph type="title"/>
          </p:nvPr>
        </p:nvSpPr>
        <p:spPr>
          <a:xfrm>
            <a:off x="25456" y="403655"/>
            <a:ext cx="7886700" cy="417000"/>
          </a:xfrm>
          <a:prstGeom prst="rect">
            <a:avLst/>
          </a:prstGeom>
          <a:noFill/>
          <a:ln>
            <a:noFill/>
          </a:ln>
        </p:spPr>
        <p:txBody>
          <a:bodyPr spcFirstLastPara="1" wrap="square" lIns="51425" tIns="25700" rIns="51425" bIns="25700" anchor="ctr" anchorCtr="0">
            <a:noAutofit/>
          </a:bodyPr>
          <a:lstStyle/>
          <a:p>
            <a:pPr marL="0" lvl="0" indent="457200" algn="l" rtl="0">
              <a:lnSpc>
                <a:spcPct val="100000"/>
              </a:lnSpc>
              <a:spcBef>
                <a:spcPts val="0"/>
              </a:spcBef>
              <a:spcAft>
                <a:spcPts val="0"/>
              </a:spcAft>
              <a:buSzPts val="1800"/>
              <a:buNone/>
            </a:pPr>
            <a:r>
              <a:rPr lang="en" b="1">
                <a:latin typeface="Calibri"/>
                <a:ea typeface="Calibri"/>
                <a:cs typeface="Calibri"/>
                <a:sym typeface="Calibri"/>
              </a:rPr>
              <a:t>AMPL Usage: Github Tutorials</a:t>
            </a:r>
            <a:br>
              <a:rPr lang="en" sz="1800">
                <a:latin typeface="Calibri"/>
                <a:ea typeface="Calibri"/>
                <a:cs typeface="Calibri"/>
                <a:sym typeface="Calibri"/>
              </a:rPr>
            </a:br>
            <a:r>
              <a:rPr lang="en" sz="1800">
                <a:latin typeface="Calibri"/>
                <a:ea typeface="Calibri"/>
                <a:cs typeface="Calibri"/>
                <a:sym typeface="Calibri"/>
              </a:rPr>
              <a:t>	</a:t>
            </a:r>
            <a:r>
              <a:rPr lang="en" sz="1200" u="sng">
                <a:solidFill>
                  <a:schemeClr val="hlink"/>
                </a:solidFill>
                <a:latin typeface="Calibri"/>
                <a:ea typeface="Calibri"/>
                <a:cs typeface="Calibri"/>
                <a:sym typeface="Calibri"/>
                <a:hlinkClick r:id="rId3"/>
              </a:rPr>
              <a:t>https://github.com/ATOMScience-org/AMPL/tree/master/atomsci/ddm/examples/tutorials</a:t>
            </a:r>
            <a:br>
              <a:rPr lang="en" sz="1800">
                <a:latin typeface="Calibri"/>
                <a:ea typeface="Calibri"/>
                <a:cs typeface="Calibri"/>
                <a:sym typeface="Calibri"/>
              </a:rPr>
            </a:br>
            <a:endParaRPr sz="1800">
              <a:latin typeface="Calibri"/>
              <a:ea typeface="Calibri"/>
              <a:cs typeface="Calibri"/>
              <a:sym typeface="Calibri"/>
            </a:endParaRPr>
          </a:p>
        </p:txBody>
      </p:sp>
      <p:sp>
        <p:nvSpPr>
          <p:cNvPr id="662" name="Google Shape;662;p10"/>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sz="1100">
                <a:solidFill>
                  <a:schemeClr val="dk1"/>
                </a:solidFill>
                <a:latin typeface="Calibri"/>
                <a:ea typeface="Calibri"/>
                <a:cs typeface="Calibri"/>
                <a:sym typeface="Calibri"/>
              </a:rPr>
              <a:t>20</a:t>
            </a:fld>
            <a:endParaRPr sz="1100">
              <a:solidFill>
                <a:schemeClr val="dk1"/>
              </a:solidFill>
              <a:latin typeface="Calibri"/>
              <a:ea typeface="Calibri"/>
              <a:cs typeface="Calibri"/>
              <a:sym typeface="Calibri"/>
            </a:endParaRPr>
          </a:p>
        </p:txBody>
      </p:sp>
      <p:sp>
        <p:nvSpPr>
          <p:cNvPr id="663" name="Google Shape;663;p10"/>
          <p:cNvSpPr txBox="1"/>
          <p:nvPr/>
        </p:nvSpPr>
        <p:spPr>
          <a:xfrm>
            <a:off x="5827025" y="4714500"/>
            <a:ext cx="3093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Slide courtesy to Dr. Joseph Ivanic</a:t>
            </a:r>
            <a:endParaRPr sz="13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3"/>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Literature Research</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Data Sourcing and Curation</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Split and Featurize Data</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669" name="Google Shape;669;p13"/>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4"/>
          <p:cNvSpPr/>
          <p:nvPr/>
        </p:nvSpPr>
        <p:spPr>
          <a:xfrm>
            <a:off x="4951250" y="1111575"/>
            <a:ext cx="3401100" cy="2892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4"/>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Literature Review: Cytochrome P450 Enzymes </a:t>
            </a:r>
            <a:endParaRPr b="1">
              <a:latin typeface="Calibri"/>
              <a:ea typeface="Calibri"/>
              <a:cs typeface="Calibri"/>
              <a:sym typeface="Calibri"/>
            </a:endParaRPr>
          </a:p>
        </p:txBody>
      </p:sp>
      <p:sp>
        <p:nvSpPr>
          <p:cNvPr id="676" name="Google Shape;676;p14"/>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sz="1100">
                <a:latin typeface="Calibri"/>
                <a:ea typeface="Calibri"/>
                <a:cs typeface="Calibri"/>
                <a:sym typeface="Calibri"/>
              </a:rPr>
              <a:t>22</a:t>
            </a:fld>
            <a:endParaRPr sz="1100">
              <a:latin typeface="Calibri"/>
              <a:ea typeface="Calibri"/>
              <a:cs typeface="Calibri"/>
              <a:sym typeface="Calibri"/>
            </a:endParaRPr>
          </a:p>
        </p:txBody>
      </p:sp>
      <p:pic>
        <p:nvPicPr>
          <p:cNvPr id="677" name="Google Shape;677;p14"/>
          <p:cNvPicPr preferRelativeResize="0"/>
          <p:nvPr/>
        </p:nvPicPr>
        <p:blipFill rotWithShape="1">
          <a:blip r:embed="rId3">
            <a:alphaModFix/>
          </a:blip>
          <a:srcRect l="17560" t="19265" r="17134" b="23700"/>
          <a:stretch/>
        </p:blipFill>
        <p:spPr>
          <a:xfrm>
            <a:off x="5020950" y="1195200"/>
            <a:ext cx="3261725" cy="1809300"/>
          </a:xfrm>
          <a:prstGeom prst="rect">
            <a:avLst/>
          </a:prstGeom>
          <a:noFill/>
          <a:ln>
            <a:noFill/>
          </a:ln>
        </p:spPr>
      </p:pic>
      <p:sp>
        <p:nvSpPr>
          <p:cNvPr id="678" name="Google Shape;678;p14"/>
          <p:cNvSpPr txBox="1"/>
          <p:nvPr/>
        </p:nvSpPr>
        <p:spPr>
          <a:xfrm>
            <a:off x="6641450" y="4597925"/>
            <a:ext cx="17109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Calibri"/>
                <a:ea typeface="Calibri"/>
                <a:cs typeface="Calibri"/>
                <a:sym typeface="Calibri"/>
              </a:rPr>
              <a:t>Image Source: PubChem CID 645573</a:t>
            </a:r>
            <a:endParaRPr sz="800" b="0" i="0" u="none" strike="noStrike" cap="none">
              <a:solidFill>
                <a:schemeClr val="dk1"/>
              </a:solidFill>
              <a:latin typeface="Calibri"/>
              <a:ea typeface="Calibri"/>
              <a:cs typeface="Calibri"/>
              <a:sym typeface="Calibri"/>
            </a:endParaRPr>
          </a:p>
        </p:txBody>
      </p:sp>
      <p:sp>
        <p:nvSpPr>
          <p:cNvPr id="679" name="Google Shape;679;p14"/>
          <p:cNvSpPr txBox="1"/>
          <p:nvPr/>
        </p:nvSpPr>
        <p:spPr>
          <a:xfrm>
            <a:off x="4951263" y="2865375"/>
            <a:ext cx="3401100" cy="1139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Compound: </a:t>
            </a:r>
            <a:r>
              <a:rPr lang="en" sz="1300" b="1" i="0" u="none" strike="noStrike" cap="none">
                <a:solidFill>
                  <a:srgbClr val="000000"/>
                </a:solidFill>
                <a:latin typeface="Calibri"/>
                <a:ea typeface="Calibri"/>
                <a:cs typeface="Calibri"/>
                <a:sym typeface="Calibri"/>
              </a:rPr>
              <a:t>N,N-Diethyl-2-[4-ethyl-5-(3-hydroxy-naphthalen-2-yl)-4H-[1,2,4]triazol-3-ylsulfanyl]-</a:t>
            </a:r>
            <a:endParaRPr sz="13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Calibri"/>
                <a:ea typeface="Calibri"/>
                <a:cs typeface="Calibri"/>
                <a:sym typeface="Calibri"/>
              </a:rPr>
              <a:t>acetamide</a:t>
            </a:r>
            <a:r>
              <a:rPr lang="en" sz="1300" b="0" i="0" u="none" strike="noStrike" cap="none">
                <a:solidFill>
                  <a:srgbClr val="000000"/>
                </a:solidFill>
                <a:latin typeface="Calibri"/>
                <a:ea typeface="Calibri"/>
                <a:cs typeface="Calibri"/>
                <a:sym typeface="Calibri"/>
              </a:rPr>
              <a:t> </a:t>
            </a:r>
            <a:endParaRPr sz="1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(MoDaC CYP2C9 Union Trainset)</a:t>
            </a:r>
            <a:endParaRPr sz="1000" b="0" i="0" u="none" strike="noStrike" cap="none">
              <a:solidFill>
                <a:srgbClr val="000000"/>
              </a:solidFill>
              <a:latin typeface="Calibri"/>
              <a:ea typeface="Calibri"/>
              <a:cs typeface="Calibri"/>
              <a:sym typeface="Calibri"/>
            </a:endParaRPr>
          </a:p>
        </p:txBody>
      </p:sp>
      <p:sp>
        <p:nvSpPr>
          <p:cNvPr id="680" name="Google Shape;680;p14"/>
          <p:cNvSpPr/>
          <p:nvPr/>
        </p:nvSpPr>
        <p:spPr>
          <a:xfrm>
            <a:off x="628650" y="925650"/>
            <a:ext cx="3905700" cy="3165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20000"/>
              </a:lnSpc>
              <a:spcBef>
                <a:spcPts val="75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Drug metabolism</a:t>
            </a:r>
            <a:endParaRPr sz="1800" b="0" i="0" u="none" strike="noStrike" cap="none">
              <a:solidFill>
                <a:schemeClr val="dk1"/>
              </a:solidFill>
              <a:latin typeface="Calibri"/>
              <a:ea typeface="Calibri"/>
              <a:cs typeface="Calibri"/>
              <a:sym typeface="Calibri"/>
            </a:endParaRPr>
          </a:p>
          <a:p>
            <a:pPr marL="457200" marR="0" lvl="0" indent="-342900" algn="l" rtl="0">
              <a:lnSpc>
                <a:spcPct val="120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Membrane bound enzymes primarily expressed in the liver</a:t>
            </a:r>
            <a:endParaRPr sz="1800" b="0" i="0" u="none" strike="noStrike" cap="none">
              <a:solidFill>
                <a:schemeClr val="dk1"/>
              </a:solidFill>
              <a:latin typeface="Calibri"/>
              <a:ea typeface="Calibri"/>
              <a:cs typeface="Calibri"/>
              <a:sym typeface="Calibri"/>
            </a:endParaRPr>
          </a:p>
          <a:p>
            <a:pPr marL="457200" marR="0" lvl="0" indent="-342900" algn="l" rtl="0">
              <a:lnSpc>
                <a:spcPct val="120000"/>
              </a:lnSpc>
              <a:spcBef>
                <a:spcPts val="0"/>
              </a:spcBef>
              <a:spcAft>
                <a:spcPts val="0"/>
              </a:spcAft>
              <a:buClr>
                <a:schemeClr val="dk1"/>
              </a:buClr>
              <a:buSzPts val="1800"/>
              <a:buFont typeface="Montserrat"/>
              <a:buChar char="●"/>
            </a:pPr>
            <a:r>
              <a:rPr lang="en" sz="1800" b="0" i="0" u="none" strike="noStrike" cap="none">
                <a:solidFill>
                  <a:schemeClr val="dk1"/>
                </a:solidFill>
                <a:latin typeface="Calibri"/>
                <a:ea typeface="Calibri"/>
                <a:cs typeface="Calibri"/>
                <a:sym typeface="Calibri"/>
              </a:rPr>
              <a:t>Causes about </a:t>
            </a:r>
            <a:r>
              <a:rPr lang="en" sz="1800" b="1" i="0" u="none" strike="noStrike" cap="none">
                <a:solidFill>
                  <a:schemeClr val="dk1"/>
                </a:solidFill>
                <a:latin typeface="Calibri"/>
                <a:ea typeface="Calibri"/>
                <a:cs typeface="Calibri"/>
                <a:sym typeface="Calibri"/>
              </a:rPr>
              <a:t>50% </a:t>
            </a:r>
            <a:r>
              <a:rPr lang="en" sz="1800" b="0" i="0" u="none" strike="noStrike" cap="none">
                <a:solidFill>
                  <a:schemeClr val="dk1"/>
                </a:solidFill>
                <a:latin typeface="Calibri"/>
                <a:ea typeface="Calibri"/>
                <a:cs typeface="Calibri"/>
                <a:sym typeface="Calibri"/>
              </a:rPr>
              <a:t>of all drugs to be eliminated</a:t>
            </a:r>
            <a:endParaRPr sz="1800" b="0" i="0" u="none" strike="noStrike" cap="none">
              <a:solidFill>
                <a:schemeClr val="dk1"/>
              </a:solidFill>
              <a:latin typeface="Calibri"/>
              <a:ea typeface="Calibri"/>
              <a:cs typeface="Calibri"/>
              <a:sym typeface="Calibri"/>
            </a:endParaRPr>
          </a:p>
          <a:p>
            <a:pPr marL="457200" marR="0" lvl="0" indent="-342900" algn="l" rtl="0">
              <a:lnSpc>
                <a:spcPct val="120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57 known isoforms</a:t>
            </a:r>
            <a:endParaRPr sz="1800" b="0" i="0" u="none" strike="noStrike" cap="none">
              <a:solidFill>
                <a:schemeClr val="dk1"/>
              </a:solidFill>
              <a:latin typeface="Calibri"/>
              <a:ea typeface="Calibri"/>
              <a:cs typeface="Calibri"/>
              <a:sym typeface="Calibri"/>
            </a:endParaRPr>
          </a:p>
          <a:p>
            <a:pPr marL="457200" marR="0" lvl="0" indent="-342900" algn="l" rtl="0">
              <a:lnSpc>
                <a:spcPct val="120000"/>
              </a:lnSpc>
              <a:spcBef>
                <a:spcPts val="0"/>
              </a:spcBef>
              <a:spcAft>
                <a:spcPts val="0"/>
              </a:spcAft>
              <a:buClr>
                <a:schemeClr val="dk1"/>
              </a:buClr>
              <a:buSzPts val="1800"/>
              <a:buFont typeface="Montserrat"/>
              <a:buChar char="●"/>
            </a:pPr>
            <a:r>
              <a:rPr lang="en" sz="1800" b="0" i="0" u="none" strike="noStrike" cap="none">
                <a:solidFill>
                  <a:schemeClr val="dk1"/>
                </a:solidFill>
                <a:latin typeface="Calibri"/>
                <a:ea typeface="Calibri"/>
                <a:cs typeface="Calibri"/>
                <a:sym typeface="Calibri"/>
              </a:rPr>
              <a:t>Our focus is on </a:t>
            </a:r>
            <a:r>
              <a:rPr lang="en" sz="1800" b="1" i="0" u="none" strike="noStrike" cap="none">
                <a:solidFill>
                  <a:schemeClr val="dk1"/>
                </a:solidFill>
                <a:latin typeface="Calibri"/>
                <a:ea typeface="Calibri"/>
                <a:cs typeface="Calibri"/>
                <a:sym typeface="Calibri"/>
              </a:rPr>
              <a:t>CYP3A4, CYP2D6, and CYP2C9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5"/>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Literature Review: Compare CYPs</a:t>
            </a:r>
            <a:endParaRPr b="1">
              <a:latin typeface="Calibri"/>
              <a:ea typeface="Calibri"/>
              <a:cs typeface="Calibri"/>
              <a:sym typeface="Calibri"/>
            </a:endParaRPr>
          </a:p>
        </p:txBody>
      </p:sp>
      <p:sp>
        <p:nvSpPr>
          <p:cNvPr id="686" name="Google Shape;686;p15"/>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sz="1100">
                <a:latin typeface="Calibri"/>
                <a:ea typeface="Calibri"/>
                <a:cs typeface="Calibri"/>
                <a:sym typeface="Calibri"/>
              </a:rPr>
              <a:t>23</a:t>
            </a:fld>
            <a:endParaRPr sz="1100">
              <a:latin typeface="Calibri"/>
              <a:ea typeface="Calibri"/>
              <a:cs typeface="Calibri"/>
              <a:sym typeface="Calibri"/>
            </a:endParaRPr>
          </a:p>
        </p:txBody>
      </p:sp>
      <p:sp>
        <p:nvSpPr>
          <p:cNvPr id="687" name="Google Shape;687;p15"/>
          <p:cNvSpPr txBox="1"/>
          <p:nvPr/>
        </p:nvSpPr>
        <p:spPr>
          <a:xfrm>
            <a:off x="6229350" y="2571750"/>
            <a:ext cx="2377500" cy="155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0000"/>
                </a:solidFill>
                <a:latin typeface="Calibri"/>
                <a:ea typeface="Calibri"/>
                <a:cs typeface="Calibri"/>
                <a:sym typeface="Calibri"/>
              </a:rPr>
              <a:t>CYP2C9</a:t>
            </a:r>
            <a:endParaRPr sz="1400" b="1" i="0" u="none" strike="noStrike" cap="none">
              <a:solidFill>
                <a:srgbClr val="FF0000"/>
              </a:solidFill>
              <a:latin typeface="Calibri"/>
              <a:ea typeface="Calibri"/>
              <a:cs typeface="Calibri"/>
              <a:sym typeface="Calibri"/>
            </a:endParaRPr>
          </a:p>
          <a:p>
            <a:pPr marL="457200" marR="0" lvl="0" indent="-301625" algn="l" rtl="0">
              <a:lnSpc>
                <a:spcPct val="100000"/>
              </a:lnSpc>
              <a:spcBef>
                <a:spcPts val="0"/>
              </a:spcBef>
              <a:spcAft>
                <a:spcPts val="0"/>
              </a:spcAft>
              <a:buClr>
                <a:srgbClr val="000000"/>
              </a:buClr>
              <a:buSzPts val="1150"/>
              <a:buFont typeface="Calibri"/>
              <a:buChar char="●"/>
            </a:pPr>
            <a:r>
              <a:rPr lang="en" sz="1150" b="0" i="0" u="none" strike="noStrike" cap="none">
                <a:solidFill>
                  <a:srgbClr val="000000"/>
                </a:solidFill>
                <a:latin typeface="Calibri"/>
                <a:ea typeface="Calibri"/>
                <a:cs typeface="Calibri"/>
                <a:sym typeface="Calibri"/>
              </a:rPr>
              <a:t>Location: liver</a:t>
            </a:r>
            <a:endParaRPr sz="1150" b="0" i="0" u="none" strike="noStrike" cap="none">
              <a:solidFill>
                <a:srgbClr val="000000"/>
              </a:solidFill>
              <a:latin typeface="Calibri"/>
              <a:ea typeface="Calibri"/>
              <a:cs typeface="Calibri"/>
              <a:sym typeface="Calibri"/>
            </a:endParaRPr>
          </a:p>
          <a:p>
            <a:pPr marL="457200" marR="0" lvl="0" indent="-301625" algn="l" rtl="0">
              <a:lnSpc>
                <a:spcPct val="100000"/>
              </a:lnSpc>
              <a:spcBef>
                <a:spcPts val="0"/>
              </a:spcBef>
              <a:spcAft>
                <a:spcPts val="0"/>
              </a:spcAft>
              <a:buClr>
                <a:srgbClr val="000000"/>
              </a:buClr>
              <a:buSzPts val="1150"/>
              <a:buFont typeface="Calibri"/>
              <a:buChar char="●"/>
            </a:pPr>
            <a:r>
              <a:rPr lang="en" sz="1150" b="0" i="0" u="none" strike="noStrike" cap="none">
                <a:solidFill>
                  <a:srgbClr val="000000"/>
                </a:solidFill>
                <a:latin typeface="Calibri"/>
                <a:ea typeface="Calibri"/>
                <a:cs typeface="Calibri"/>
                <a:sym typeface="Calibri"/>
              </a:rPr>
              <a:t>18% of CYP proteins</a:t>
            </a:r>
            <a:endParaRPr sz="1150" b="0" i="0" u="none" strike="noStrike" cap="none">
              <a:solidFill>
                <a:srgbClr val="000000"/>
              </a:solidFill>
              <a:latin typeface="Calibri"/>
              <a:ea typeface="Calibri"/>
              <a:cs typeface="Calibri"/>
              <a:sym typeface="Calibri"/>
            </a:endParaRPr>
          </a:p>
          <a:p>
            <a:pPr marL="457200" marR="0" lvl="0" indent="-301625" algn="l" rtl="0">
              <a:lnSpc>
                <a:spcPct val="100000"/>
              </a:lnSpc>
              <a:spcBef>
                <a:spcPts val="0"/>
              </a:spcBef>
              <a:spcAft>
                <a:spcPts val="0"/>
              </a:spcAft>
              <a:buClr>
                <a:srgbClr val="000000"/>
              </a:buClr>
              <a:buSzPts val="1150"/>
              <a:buFont typeface="Calibri"/>
              <a:buChar char="●"/>
            </a:pPr>
            <a:r>
              <a:rPr lang="en" sz="1150" b="0" i="0" u="none" strike="noStrike" cap="none">
                <a:solidFill>
                  <a:srgbClr val="000000"/>
                </a:solidFill>
                <a:latin typeface="Calibri"/>
                <a:ea typeface="Calibri"/>
                <a:cs typeface="Calibri"/>
                <a:sym typeface="Calibri"/>
              </a:rPr>
              <a:t>Metabolizes 25% of drugs</a:t>
            </a:r>
            <a:endParaRPr sz="1150" b="0" i="0" u="none" strike="noStrike" cap="none">
              <a:solidFill>
                <a:srgbClr val="000000"/>
              </a:solidFill>
              <a:latin typeface="Calibri"/>
              <a:ea typeface="Calibri"/>
              <a:cs typeface="Calibri"/>
              <a:sym typeface="Calibri"/>
            </a:endParaRPr>
          </a:p>
          <a:p>
            <a:pPr marL="457200" marR="0" lvl="0" indent="-301625" algn="l" rtl="0">
              <a:lnSpc>
                <a:spcPct val="100000"/>
              </a:lnSpc>
              <a:spcBef>
                <a:spcPts val="0"/>
              </a:spcBef>
              <a:spcAft>
                <a:spcPts val="0"/>
              </a:spcAft>
              <a:buClr>
                <a:srgbClr val="000000"/>
              </a:buClr>
              <a:buSzPts val="1150"/>
              <a:buFont typeface="Calibri"/>
              <a:buChar char="●"/>
            </a:pPr>
            <a:r>
              <a:rPr lang="en" sz="1150" b="0" i="0" u="none" strike="noStrike" cap="none">
                <a:solidFill>
                  <a:srgbClr val="000000"/>
                </a:solidFill>
                <a:latin typeface="Calibri"/>
                <a:ea typeface="Calibri"/>
                <a:cs typeface="Calibri"/>
                <a:sym typeface="Calibri"/>
              </a:rPr>
              <a:t>Prefers slightly acidic substrates</a:t>
            </a:r>
            <a:endParaRPr sz="1150" b="0" i="0" u="none" strike="noStrike" cap="none">
              <a:solidFill>
                <a:srgbClr val="000000"/>
              </a:solidFill>
              <a:latin typeface="Calibri"/>
              <a:ea typeface="Calibri"/>
              <a:cs typeface="Calibri"/>
              <a:sym typeface="Calibri"/>
            </a:endParaRPr>
          </a:p>
        </p:txBody>
      </p:sp>
      <p:sp>
        <p:nvSpPr>
          <p:cNvPr id="688" name="Google Shape;688;p15"/>
          <p:cNvSpPr txBox="1"/>
          <p:nvPr/>
        </p:nvSpPr>
        <p:spPr>
          <a:xfrm>
            <a:off x="481450" y="4176263"/>
            <a:ext cx="7895400" cy="702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Arial"/>
              <a:buNone/>
            </a:pPr>
            <a:r>
              <a:rPr lang="en" sz="600" b="0" i="0" u="none" strike="noStrike" cap="none">
                <a:solidFill>
                  <a:schemeClr val="dk1"/>
                </a:solidFill>
                <a:highlight>
                  <a:srgbClr val="FFFFFE"/>
                </a:highlight>
                <a:latin typeface="Calibri"/>
                <a:ea typeface="Calibri"/>
                <a:cs typeface="Calibri"/>
                <a:sym typeface="Calibri"/>
              </a:rPr>
              <a:t>Sources: Shao Z et.al., </a:t>
            </a:r>
            <a:r>
              <a:rPr lang="en" sz="600" b="1" i="0" u="none" strike="noStrike" cap="none">
                <a:solidFill>
                  <a:schemeClr val="dk1"/>
                </a:solidFill>
                <a:highlight>
                  <a:srgbClr val="FFFFFE"/>
                </a:highlight>
                <a:latin typeface="Calibri"/>
                <a:ea typeface="Calibri"/>
                <a:cs typeface="Calibri"/>
                <a:sym typeface="Calibri"/>
              </a:rPr>
              <a:t>Chapter 14 - Pharmacogenomics</a:t>
            </a:r>
            <a:r>
              <a:rPr lang="en" sz="600" b="0" i="0" u="none" strike="noStrike" cap="none">
                <a:solidFill>
                  <a:schemeClr val="dk1"/>
                </a:solidFill>
                <a:highlight>
                  <a:srgbClr val="FFFFFE"/>
                </a:highlight>
                <a:latin typeface="Calibri"/>
                <a:ea typeface="Calibri"/>
                <a:cs typeface="Calibri"/>
                <a:sym typeface="Calibri"/>
              </a:rPr>
              <a:t>, </a:t>
            </a:r>
            <a:r>
              <a:rPr lang="en" sz="600" b="0" i="1" u="none" strike="noStrike" cap="none">
                <a:solidFill>
                  <a:schemeClr val="dk1"/>
                </a:solidFill>
                <a:highlight>
                  <a:srgbClr val="FFFFFE"/>
                </a:highlight>
                <a:latin typeface="Calibri"/>
                <a:ea typeface="Calibri"/>
                <a:cs typeface="Calibri"/>
                <a:sym typeface="Calibri"/>
              </a:rPr>
              <a:t>Elsevier</a:t>
            </a:r>
            <a:r>
              <a:rPr lang="en" sz="600" b="0" i="0" u="none" strike="noStrike" cap="none">
                <a:solidFill>
                  <a:schemeClr val="dk1"/>
                </a:solidFill>
                <a:highlight>
                  <a:srgbClr val="FFFFFE"/>
                </a:highlight>
                <a:latin typeface="Calibri"/>
                <a:ea typeface="Calibri"/>
                <a:cs typeface="Calibri"/>
                <a:sym typeface="Calibri"/>
              </a:rPr>
              <a:t>, Volume 7, Pages 321-353, 2020. DOI: 10.1016/B978-0-444-64066-6.00014-9</a:t>
            </a:r>
            <a:endParaRPr sz="600" b="0" i="0" u="none" strike="noStrike" cap="none">
              <a:solidFill>
                <a:schemeClr val="dk1"/>
              </a:solidFill>
              <a:highlight>
                <a:srgbClr val="FFFFFE"/>
              </a:highlight>
              <a:latin typeface="Calibri"/>
              <a:ea typeface="Calibri"/>
              <a:cs typeface="Calibri"/>
              <a:sym typeface="Calibri"/>
            </a:endParaRPr>
          </a:p>
          <a:p>
            <a:pPr marL="0" marR="0" lvl="0" indent="400050" algn="l" rtl="0">
              <a:lnSpc>
                <a:spcPct val="115000"/>
              </a:lnSpc>
              <a:spcBef>
                <a:spcPts val="0"/>
              </a:spcBef>
              <a:spcAft>
                <a:spcPts val="0"/>
              </a:spcAft>
              <a:buClr>
                <a:srgbClr val="000000"/>
              </a:buClr>
              <a:buSzPts val="600"/>
              <a:buFont typeface="Arial"/>
              <a:buNone/>
            </a:pPr>
            <a:r>
              <a:rPr lang="en" sz="600" b="0" i="0" u="none" strike="noStrike" cap="none">
                <a:solidFill>
                  <a:schemeClr val="dk1"/>
                </a:solidFill>
                <a:highlight>
                  <a:srgbClr val="FFFFFE"/>
                </a:highlight>
                <a:latin typeface="Calibri"/>
                <a:ea typeface="Calibri"/>
                <a:cs typeface="Calibri"/>
                <a:sym typeface="Calibri"/>
              </a:rPr>
              <a:t>Raj Vuppalanchi, </a:t>
            </a:r>
            <a:r>
              <a:rPr lang="en" sz="600" b="1" i="0" u="none" strike="noStrike" cap="none">
                <a:solidFill>
                  <a:schemeClr val="dk1"/>
                </a:solidFill>
                <a:highlight>
                  <a:srgbClr val="FFFFFE"/>
                </a:highlight>
                <a:latin typeface="Calibri"/>
                <a:ea typeface="Calibri"/>
                <a:cs typeface="Calibri"/>
                <a:sym typeface="Calibri"/>
              </a:rPr>
              <a:t>Practical Hepatic Pathology: A Diagnostic Approach, </a:t>
            </a:r>
            <a:r>
              <a:rPr lang="en" sz="600" b="0" i="1" u="none" strike="noStrike" cap="none">
                <a:solidFill>
                  <a:schemeClr val="dk1"/>
                </a:solidFill>
                <a:highlight>
                  <a:srgbClr val="FFFFFE"/>
                </a:highlight>
                <a:latin typeface="Calibri"/>
                <a:ea typeface="Calibri"/>
                <a:cs typeface="Calibri"/>
                <a:sym typeface="Calibri"/>
              </a:rPr>
              <a:t>Elsevier,</a:t>
            </a:r>
            <a:r>
              <a:rPr lang="en" sz="600" b="1" i="0" u="none" strike="noStrike" cap="none">
                <a:solidFill>
                  <a:schemeClr val="dk1"/>
                </a:solidFill>
                <a:highlight>
                  <a:srgbClr val="FFFFFE"/>
                </a:highlight>
                <a:latin typeface="Calibri"/>
                <a:ea typeface="Calibri"/>
                <a:cs typeface="Calibri"/>
                <a:sym typeface="Calibri"/>
              </a:rPr>
              <a:t> </a:t>
            </a:r>
            <a:r>
              <a:rPr lang="en" sz="600" b="0" i="0" u="none" strike="noStrike" cap="none">
                <a:solidFill>
                  <a:schemeClr val="dk1"/>
                </a:solidFill>
                <a:highlight>
                  <a:srgbClr val="FFFFFE"/>
                </a:highlight>
                <a:latin typeface="Calibri"/>
                <a:ea typeface="Calibri"/>
                <a:cs typeface="Calibri"/>
                <a:sym typeface="Calibri"/>
              </a:rPr>
              <a:t>Pages 45-52, 2011. DOI: 10.1016/B978-0-443-06803-4.00004-6</a:t>
            </a:r>
            <a:endParaRPr sz="600" b="0" i="0" u="none" strike="noStrike" cap="none">
              <a:solidFill>
                <a:schemeClr val="dk1"/>
              </a:solidFill>
              <a:highlight>
                <a:srgbClr val="FFFFFE"/>
              </a:highlight>
              <a:latin typeface="Calibri"/>
              <a:ea typeface="Calibri"/>
              <a:cs typeface="Calibri"/>
              <a:sym typeface="Calibri"/>
            </a:endParaRPr>
          </a:p>
          <a:p>
            <a:pPr marL="800100" marR="0" lvl="0" indent="-400050" algn="l" rtl="0">
              <a:lnSpc>
                <a:spcPct val="115000"/>
              </a:lnSpc>
              <a:spcBef>
                <a:spcPts val="0"/>
              </a:spcBef>
              <a:spcAft>
                <a:spcPts val="0"/>
              </a:spcAft>
              <a:buClr>
                <a:srgbClr val="000000"/>
              </a:buClr>
              <a:buSzPts val="600"/>
              <a:buFont typeface="Arial"/>
              <a:buNone/>
            </a:pPr>
            <a:r>
              <a:rPr lang="en" sz="600" b="0" i="0" u="none" strike="noStrike" cap="none">
                <a:solidFill>
                  <a:schemeClr val="dk1"/>
                </a:solidFill>
                <a:highlight>
                  <a:srgbClr val="FFFFFE"/>
                </a:highlight>
                <a:latin typeface="Calibri"/>
                <a:ea typeface="Calibri"/>
                <a:cs typeface="Calibri"/>
                <a:sym typeface="Calibri"/>
              </a:rPr>
              <a:t>Rommel Tirona  &amp; Richard Kim, </a:t>
            </a:r>
            <a:r>
              <a:rPr lang="en" sz="600" b="1" i="0" u="none" strike="noStrike" cap="none">
                <a:solidFill>
                  <a:schemeClr val="dk1"/>
                </a:solidFill>
                <a:highlight>
                  <a:srgbClr val="FFFFFE"/>
                </a:highlight>
                <a:latin typeface="Calibri"/>
                <a:ea typeface="Calibri"/>
                <a:cs typeface="Calibri"/>
                <a:sym typeface="Calibri"/>
              </a:rPr>
              <a:t>Clinical and Translational Science (Second Edition)</a:t>
            </a:r>
            <a:r>
              <a:rPr lang="en" sz="600" b="0" i="0" u="none" strike="noStrike" cap="none">
                <a:solidFill>
                  <a:schemeClr val="dk1"/>
                </a:solidFill>
                <a:highlight>
                  <a:srgbClr val="FFFFFE"/>
                </a:highlight>
                <a:latin typeface="Calibri"/>
                <a:ea typeface="Calibri"/>
                <a:cs typeface="Calibri"/>
                <a:sym typeface="Calibri"/>
              </a:rPr>
              <a:t>, </a:t>
            </a:r>
            <a:r>
              <a:rPr lang="en" sz="600" b="0" i="1" u="none" strike="noStrike" cap="none">
                <a:solidFill>
                  <a:schemeClr val="dk1"/>
                </a:solidFill>
                <a:highlight>
                  <a:srgbClr val="FFFFFE"/>
                </a:highlight>
                <a:latin typeface="Calibri"/>
                <a:ea typeface="Calibri"/>
                <a:cs typeface="Calibri"/>
                <a:sym typeface="Calibri"/>
              </a:rPr>
              <a:t>Academic Press,</a:t>
            </a:r>
            <a:r>
              <a:rPr lang="en" sz="600" b="0" i="0" u="none" strike="noStrike" cap="none">
                <a:solidFill>
                  <a:schemeClr val="dk1"/>
                </a:solidFill>
                <a:highlight>
                  <a:srgbClr val="FFFFFE"/>
                </a:highlight>
                <a:latin typeface="Calibri"/>
                <a:ea typeface="Calibri"/>
                <a:cs typeface="Calibri"/>
                <a:sym typeface="Calibri"/>
              </a:rPr>
              <a:t> Pages 364-388, 2017. DOI: 10.1016/B978-0-12-802101-9.00020-X</a:t>
            </a:r>
            <a:endParaRPr sz="600" b="0" i="0" u="none" strike="noStrike" cap="none">
              <a:solidFill>
                <a:schemeClr val="dk1"/>
              </a:solidFill>
              <a:highlight>
                <a:srgbClr val="FFFFFE"/>
              </a:highlight>
              <a:latin typeface="Calibri"/>
              <a:ea typeface="Calibri"/>
              <a:cs typeface="Calibri"/>
              <a:sym typeface="Calibri"/>
            </a:endParaRPr>
          </a:p>
          <a:p>
            <a:pPr marL="800100" marR="0" lvl="0" indent="-400050" algn="l" rtl="0">
              <a:lnSpc>
                <a:spcPct val="115000"/>
              </a:lnSpc>
              <a:spcBef>
                <a:spcPts val="0"/>
              </a:spcBef>
              <a:spcAft>
                <a:spcPts val="0"/>
              </a:spcAft>
              <a:buClr>
                <a:srgbClr val="000000"/>
              </a:buClr>
              <a:buSzPts val="600"/>
              <a:buFont typeface="Arial"/>
              <a:buNone/>
            </a:pPr>
            <a:r>
              <a:rPr lang="en" sz="600" b="0" i="0" u="none" strike="noStrike" cap="none">
                <a:solidFill>
                  <a:schemeClr val="dk1"/>
                </a:solidFill>
                <a:highlight>
                  <a:srgbClr val="FFFFFE"/>
                </a:highlight>
                <a:latin typeface="Calibri"/>
                <a:ea typeface="Calibri"/>
                <a:cs typeface="Calibri"/>
                <a:sym typeface="Calibri"/>
              </a:rPr>
              <a:t>Zhao, M et al. </a:t>
            </a:r>
            <a:r>
              <a:rPr lang="en" sz="600" b="1" i="0" u="none" strike="noStrike" cap="none">
                <a:solidFill>
                  <a:schemeClr val="dk1"/>
                </a:solidFill>
                <a:highlight>
                  <a:srgbClr val="FFFFFE"/>
                </a:highlight>
                <a:latin typeface="Calibri"/>
                <a:ea typeface="Calibri"/>
                <a:cs typeface="Calibri"/>
                <a:sym typeface="Calibri"/>
              </a:rPr>
              <a:t>Cytochrome P450 Enzymes and Drug Metabolism in Humans</a:t>
            </a:r>
            <a:r>
              <a:rPr lang="en" sz="600" b="0" i="1" u="none" strike="noStrike" cap="none">
                <a:solidFill>
                  <a:schemeClr val="dk1"/>
                </a:solidFill>
                <a:highlight>
                  <a:srgbClr val="FFFFFE"/>
                </a:highlight>
                <a:latin typeface="Calibri"/>
                <a:ea typeface="Calibri"/>
                <a:cs typeface="Calibri"/>
                <a:sym typeface="Calibri"/>
              </a:rPr>
              <a:t>. Int. J. Mol. Sci</a:t>
            </a:r>
            <a:r>
              <a:rPr lang="en" sz="600" b="0" i="0" u="none" strike="noStrike" cap="none">
                <a:solidFill>
                  <a:schemeClr val="dk1"/>
                </a:solidFill>
                <a:highlight>
                  <a:srgbClr val="FFFFFE"/>
                </a:highlight>
                <a:latin typeface="Calibri"/>
                <a:ea typeface="Calibri"/>
                <a:cs typeface="Calibri"/>
                <a:sym typeface="Calibri"/>
              </a:rPr>
              <a:t>. 2021, 22, 12808. DOI: 10.3390/ijms222312808</a:t>
            </a:r>
            <a:endParaRPr sz="600" b="0" i="0" u="none" strike="noStrike" cap="none">
              <a:solidFill>
                <a:schemeClr val="dk1"/>
              </a:solidFill>
              <a:highlight>
                <a:srgbClr val="FFFFFE"/>
              </a:highlight>
              <a:latin typeface="Calibri"/>
              <a:ea typeface="Calibri"/>
              <a:cs typeface="Calibri"/>
              <a:sym typeface="Calibri"/>
            </a:endParaRPr>
          </a:p>
          <a:p>
            <a:pPr marL="5486400" marR="0" lvl="0" indent="457200" algn="l" rtl="0">
              <a:lnSpc>
                <a:spcPct val="115000"/>
              </a:lnSpc>
              <a:spcBef>
                <a:spcPts val="0"/>
              </a:spcBef>
              <a:spcAft>
                <a:spcPts val="0"/>
              </a:spcAft>
              <a:buClr>
                <a:srgbClr val="000000"/>
              </a:buClr>
              <a:buSzPts val="600"/>
              <a:buFont typeface="Arial"/>
              <a:buNone/>
            </a:pPr>
            <a:r>
              <a:rPr lang="en" sz="600" b="0" i="0" u="none" strike="noStrike" cap="none">
                <a:solidFill>
                  <a:schemeClr val="dk1"/>
                </a:solidFill>
                <a:highlight>
                  <a:srgbClr val="FFFFFE"/>
                </a:highlight>
                <a:latin typeface="Calibri"/>
                <a:ea typeface="Calibri"/>
                <a:cs typeface="Calibri"/>
                <a:sym typeface="Calibri"/>
              </a:rPr>
              <a:t>Images: CHEMBL231779, CHEMBL894, CHEMBL106</a:t>
            </a:r>
            <a:endParaRPr sz="600" b="0" i="0" u="none" strike="noStrike" cap="none">
              <a:solidFill>
                <a:schemeClr val="dk1"/>
              </a:solidFill>
              <a:highlight>
                <a:srgbClr val="FFFFFE"/>
              </a:highlight>
              <a:latin typeface="Calibri"/>
              <a:ea typeface="Calibri"/>
              <a:cs typeface="Calibri"/>
              <a:sym typeface="Calibri"/>
            </a:endParaRPr>
          </a:p>
        </p:txBody>
      </p:sp>
      <p:sp>
        <p:nvSpPr>
          <p:cNvPr id="689" name="Google Shape;689;p15"/>
          <p:cNvSpPr txBox="1"/>
          <p:nvPr/>
        </p:nvSpPr>
        <p:spPr>
          <a:xfrm>
            <a:off x="628650" y="2571750"/>
            <a:ext cx="2377500" cy="155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FF0000"/>
                </a:solidFill>
                <a:latin typeface="Calibri"/>
                <a:ea typeface="Calibri"/>
                <a:cs typeface="Calibri"/>
                <a:sym typeface="Calibri"/>
              </a:rPr>
              <a:t>CYP3A4</a:t>
            </a:r>
            <a:endParaRPr sz="1400" b="1" i="0" u="none" strike="noStrike" cap="none">
              <a:solidFill>
                <a:srgbClr val="FF0000"/>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Location: liver and small intestine</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15-20% of CYP proteins</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Metabolizes 50% of all drugs</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Binds to a diverse set of substrate structures </a:t>
            </a:r>
            <a:endParaRPr sz="1150" b="0" i="0" u="none" strike="noStrike" cap="none">
              <a:solidFill>
                <a:schemeClr val="dk1"/>
              </a:solidFill>
              <a:latin typeface="Calibri"/>
              <a:ea typeface="Calibri"/>
              <a:cs typeface="Calibri"/>
              <a:sym typeface="Calibri"/>
            </a:endParaRPr>
          </a:p>
        </p:txBody>
      </p:sp>
      <p:sp>
        <p:nvSpPr>
          <p:cNvPr id="690" name="Google Shape;690;p15"/>
          <p:cNvSpPr txBox="1"/>
          <p:nvPr/>
        </p:nvSpPr>
        <p:spPr>
          <a:xfrm>
            <a:off x="3429000" y="2571750"/>
            <a:ext cx="2377500" cy="155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FF0000"/>
                </a:solidFill>
                <a:latin typeface="Calibri"/>
                <a:ea typeface="Calibri"/>
                <a:cs typeface="Calibri"/>
                <a:sym typeface="Calibri"/>
              </a:rPr>
              <a:t>CYP2D6</a:t>
            </a:r>
            <a:endParaRPr sz="1400" b="1" i="0" u="none" strike="noStrike" cap="none">
              <a:solidFill>
                <a:srgbClr val="FF0000"/>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Location: liver</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2% of CYP proteins</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Metabolizes 20% of drugs that undergo biotransformation</a:t>
            </a:r>
            <a:endParaRPr sz="1150" b="0" i="0" u="none" strike="noStrike" cap="none">
              <a:solidFill>
                <a:schemeClr val="dk1"/>
              </a:solidFill>
              <a:latin typeface="Calibri"/>
              <a:ea typeface="Calibri"/>
              <a:cs typeface="Calibri"/>
              <a:sym typeface="Calibri"/>
            </a:endParaRPr>
          </a:p>
          <a:p>
            <a:pPr marL="457200" marR="0" lvl="0" indent="-301625" algn="l" rtl="0">
              <a:lnSpc>
                <a:spcPct val="100000"/>
              </a:lnSpc>
              <a:spcBef>
                <a:spcPts val="0"/>
              </a:spcBef>
              <a:spcAft>
                <a:spcPts val="0"/>
              </a:spcAft>
              <a:buClr>
                <a:schemeClr val="dk1"/>
              </a:buClr>
              <a:buSzPts val="1150"/>
              <a:buFont typeface="Calibri"/>
              <a:buChar char="●"/>
            </a:pPr>
            <a:r>
              <a:rPr lang="en" sz="1150" b="0" i="0" u="none" strike="noStrike" cap="none">
                <a:solidFill>
                  <a:schemeClr val="dk1"/>
                </a:solidFill>
                <a:latin typeface="Calibri"/>
                <a:ea typeface="Calibri"/>
                <a:cs typeface="Calibri"/>
                <a:sym typeface="Calibri"/>
              </a:rPr>
              <a:t>Prefers basic substrates</a:t>
            </a:r>
            <a:endParaRPr sz="1150" b="0" i="0" u="none" strike="noStrike" cap="none">
              <a:solidFill>
                <a:schemeClr val="dk1"/>
              </a:solidFill>
              <a:latin typeface="Calibri"/>
              <a:ea typeface="Calibri"/>
              <a:cs typeface="Calibri"/>
              <a:sym typeface="Calibri"/>
            </a:endParaRPr>
          </a:p>
        </p:txBody>
      </p:sp>
      <p:pic>
        <p:nvPicPr>
          <p:cNvPr id="691" name="Google Shape;691;p15"/>
          <p:cNvPicPr preferRelativeResize="0"/>
          <p:nvPr/>
        </p:nvPicPr>
        <p:blipFill rotWithShape="1">
          <a:blip r:embed="rId3">
            <a:alphaModFix/>
          </a:blip>
          <a:srcRect l="53953" t="905" b="53596"/>
          <a:stretch/>
        </p:blipFill>
        <p:spPr>
          <a:xfrm>
            <a:off x="3286800" y="892600"/>
            <a:ext cx="1347350" cy="1352550"/>
          </a:xfrm>
          <a:prstGeom prst="rect">
            <a:avLst/>
          </a:prstGeom>
          <a:noFill/>
          <a:ln>
            <a:noFill/>
          </a:ln>
        </p:spPr>
      </p:pic>
      <p:pic>
        <p:nvPicPr>
          <p:cNvPr id="692" name="Google Shape;692;p15"/>
          <p:cNvPicPr preferRelativeResize="0"/>
          <p:nvPr/>
        </p:nvPicPr>
        <p:blipFill rotWithShape="1">
          <a:blip r:embed="rId3">
            <a:alphaModFix/>
          </a:blip>
          <a:srcRect l="7308" t="51585" r="47548" b="3596"/>
          <a:stretch/>
        </p:blipFill>
        <p:spPr>
          <a:xfrm>
            <a:off x="6040201" y="892600"/>
            <a:ext cx="1371601" cy="1352550"/>
          </a:xfrm>
          <a:prstGeom prst="rect">
            <a:avLst/>
          </a:prstGeom>
          <a:noFill/>
          <a:ln>
            <a:noFill/>
          </a:ln>
        </p:spPr>
      </p:pic>
      <p:pic>
        <p:nvPicPr>
          <p:cNvPr id="693" name="Google Shape;693;p15"/>
          <p:cNvPicPr preferRelativeResize="0"/>
          <p:nvPr/>
        </p:nvPicPr>
        <p:blipFill rotWithShape="1">
          <a:blip r:embed="rId3">
            <a:alphaModFix/>
          </a:blip>
          <a:srcRect l="53042" t="50001" b="3594"/>
          <a:stretch/>
        </p:blipFill>
        <p:spPr>
          <a:xfrm>
            <a:off x="533400" y="892611"/>
            <a:ext cx="1347366" cy="1352550"/>
          </a:xfrm>
          <a:prstGeom prst="rect">
            <a:avLst/>
          </a:prstGeom>
          <a:noFill/>
          <a:ln>
            <a:noFill/>
          </a:ln>
        </p:spPr>
      </p:pic>
      <p:sp>
        <p:nvSpPr>
          <p:cNvPr id="694" name="Google Shape;694;p15"/>
          <p:cNvSpPr txBox="1"/>
          <p:nvPr/>
        </p:nvSpPr>
        <p:spPr>
          <a:xfrm>
            <a:off x="2193000" y="2167825"/>
            <a:ext cx="843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Eliquis</a:t>
            </a:r>
            <a:endParaRPr sz="1100" b="0" i="0" u="none" strike="noStrike" cap="none">
              <a:solidFill>
                <a:srgbClr val="000000"/>
              </a:solidFill>
              <a:latin typeface="Calibri"/>
              <a:ea typeface="Calibri"/>
              <a:cs typeface="Calibri"/>
              <a:sym typeface="Calibri"/>
            </a:endParaRPr>
          </a:p>
        </p:txBody>
      </p:sp>
      <p:cxnSp>
        <p:nvCxnSpPr>
          <p:cNvPr id="695" name="Google Shape;695;p15"/>
          <p:cNvCxnSpPr/>
          <p:nvPr/>
        </p:nvCxnSpPr>
        <p:spPr>
          <a:xfrm rot="10800000">
            <a:off x="1686175" y="1643550"/>
            <a:ext cx="447600" cy="209700"/>
          </a:xfrm>
          <a:prstGeom prst="straightConnector1">
            <a:avLst/>
          </a:prstGeom>
          <a:noFill/>
          <a:ln w="9525" cap="flat" cmpd="sng">
            <a:solidFill>
              <a:schemeClr val="dk2"/>
            </a:solidFill>
            <a:prstDash val="solid"/>
            <a:round/>
            <a:headEnd type="none" w="sm" len="sm"/>
            <a:tailEnd type="triangle" w="med" len="med"/>
          </a:ln>
        </p:spPr>
      </p:cxnSp>
      <p:sp>
        <p:nvSpPr>
          <p:cNvPr id="696" name="Google Shape;696;p15"/>
          <p:cNvSpPr txBox="1"/>
          <p:nvPr/>
        </p:nvSpPr>
        <p:spPr>
          <a:xfrm>
            <a:off x="5044125" y="2167825"/>
            <a:ext cx="903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Bupropion</a:t>
            </a:r>
            <a:endParaRPr sz="1100" b="0" i="0" u="none" strike="noStrike" cap="none">
              <a:solidFill>
                <a:srgbClr val="000000"/>
              </a:solidFill>
              <a:latin typeface="Calibri"/>
              <a:ea typeface="Calibri"/>
              <a:cs typeface="Calibri"/>
              <a:sym typeface="Calibri"/>
            </a:endParaRPr>
          </a:p>
        </p:txBody>
      </p:sp>
      <p:pic>
        <p:nvPicPr>
          <p:cNvPr id="697" name="Google Shape;697;p15"/>
          <p:cNvPicPr preferRelativeResize="0"/>
          <p:nvPr/>
        </p:nvPicPr>
        <p:blipFill rotWithShape="1">
          <a:blip r:embed="rId4">
            <a:alphaModFix/>
          </a:blip>
          <a:srcRect/>
          <a:stretch/>
        </p:blipFill>
        <p:spPr>
          <a:xfrm>
            <a:off x="1964100" y="1212000"/>
            <a:ext cx="1072800" cy="1072800"/>
          </a:xfrm>
          <a:prstGeom prst="rect">
            <a:avLst/>
          </a:prstGeom>
          <a:noFill/>
          <a:ln>
            <a:noFill/>
          </a:ln>
        </p:spPr>
      </p:pic>
      <p:sp>
        <p:nvSpPr>
          <p:cNvPr id="698" name="Google Shape;698;p15"/>
          <p:cNvSpPr txBox="1"/>
          <p:nvPr/>
        </p:nvSpPr>
        <p:spPr>
          <a:xfrm>
            <a:off x="7659000" y="2167825"/>
            <a:ext cx="10011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Fluconazole</a:t>
            </a:r>
            <a:endParaRPr sz="1100" b="0" i="0" u="none" strike="noStrike" cap="none">
              <a:solidFill>
                <a:srgbClr val="000000"/>
              </a:solidFill>
              <a:latin typeface="Calibri"/>
              <a:ea typeface="Calibri"/>
              <a:cs typeface="Calibri"/>
              <a:sym typeface="Calibri"/>
            </a:endParaRPr>
          </a:p>
        </p:txBody>
      </p:sp>
      <p:cxnSp>
        <p:nvCxnSpPr>
          <p:cNvPr id="699" name="Google Shape;699;p15"/>
          <p:cNvCxnSpPr/>
          <p:nvPr/>
        </p:nvCxnSpPr>
        <p:spPr>
          <a:xfrm rot="10800000">
            <a:off x="7229825" y="1708675"/>
            <a:ext cx="333300" cy="153000"/>
          </a:xfrm>
          <a:prstGeom prst="straightConnector1">
            <a:avLst/>
          </a:prstGeom>
          <a:noFill/>
          <a:ln w="9525" cap="flat" cmpd="sng">
            <a:solidFill>
              <a:schemeClr val="dk2"/>
            </a:solidFill>
            <a:prstDash val="solid"/>
            <a:round/>
            <a:headEnd type="none" w="sm" len="sm"/>
            <a:tailEnd type="triangle" w="med" len="med"/>
          </a:ln>
        </p:spPr>
      </p:cxnSp>
      <p:cxnSp>
        <p:nvCxnSpPr>
          <p:cNvPr id="700" name="Google Shape;700;p15"/>
          <p:cNvCxnSpPr/>
          <p:nvPr/>
        </p:nvCxnSpPr>
        <p:spPr>
          <a:xfrm rot="10800000">
            <a:off x="4448438" y="1810350"/>
            <a:ext cx="413700" cy="172800"/>
          </a:xfrm>
          <a:prstGeom prst="straightConnector1">
            <a:avLst/>
          </a:prstGeom>
          <a:noFill/>
          <a:ln w="9525" cap="flat" cmpd="sng">
            <a:solidFill>
              <a:schemeClr val="dk2"/>
            </a:solidFill>
            <a:prstDash val="solid"/>
            <a:round/>
            <a:headEnd type="none" w="sm" len="sm"/>
            <a:tailEnd type="triangle" w="med" len="med"/>
          </a:ln>
        </p:spPr>
      </p:cxnSp>
      <p:pic>
        <p:nvPicPr>
          <p:cNvPr id="701" name="Google Shape;701;p15"/>
          <p:cNvPicPr preferRelativeResize="0"/>
          <p:nvPr/>
        </p:nvPicPr>
        <p:blipFill rotWithShape="1">
          <a:blip r:embed="rId5">
            <a:alphaModFix/>
          </a:blip>
          <a:srcRect b="12708"/>
          <a:stretch/>
        </p:blipFill>
        <p:spPr>
          <a:xfrm>
            <a:off x="4950575" y="1445900"/>
            <a:ext cx="1001200" cy="873950"/>
          </a:xfrm>
          <a:prstGeom prst="rect">
            <a:avLst/>
          </a:prstGeom>
          <a:noFill/>
          <a:ln>
            <a:noFill/>
          </a:ln>
        </p:spPr>
      </p:pic>
      <p:pic>
        <p:nvPicPr>
          <p:cNvPr id="702" name="Google Shape;702;p15"/>
          <p:cNvPicPr preferRelativeResize="0"/>
          <p:nvPr/>
        </p:nvPicPr>
        <p:blipFill rotWithShape="1">
          <a:blip r:embed="rId6">
            <a:alphaModFix/>
          </a:blip>
          <a:srcRect/>
          <a:stretch/>
        </p:blipFill>
        <p:spPr>
          <a:xfrm rot="10800000" flipH="1">
            <a:off x="7563200" y="1371075"/>
            <a:ext cx="1108150" cy="110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6"/>
          <p:cNvSpPr txBox="1">
            <a:spLocks noGrp="1"/>
          </p:cNvSpPr>
          <p:nvPr>
            <p:ph type="title"/>
          </p:nvPr>
        </p:nvSpPr>
        <p:spPr>
          <a:xfrm>
            <a:off x="360750" y="138400"/>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Literature Review: Search Novel CYP Inhibitors</a:t>
            </a:r>
            <a:endParaRPr b="1">
              <a:latin typeface="Calibri"/>
              <a:ea typeface="Calibri"/>
              <a:cs typeface="Calibri"/>
              <a:sym typeface="Calibri"/>
            </a:endParaRPr>
          </a:p>
        </p:txBody>
      </p:sp>
      <p:sp>
        <p:nvSpPr>
          <p:cNvPr id="708" name="Google Shape;708;p16"/>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24</a:t>
            </a:fld>
            <a:endParaRPr sz="1100">
              <a:latin typeface="Calibri"/>
              <a:ea typeface="Calibri"/>
              <a:cs typeface="Calibri"/>
              <a:sym typeface="Calibri"/>
            </a:endParaRPr>
          </a:p>
        </p:txBody>
      </p:sp>
      <p:sp>
        <p:nvSpPr>
          <p:cNvPr id="709" name="Google Shape;709;p16"/>
          <p:cNvSpPr txBox="1"/>
          <p:nvPr/>
        </p:nvSpPr>
        <p:spPr>
          <a:xfrm>
            <a:off x="360750" y="4025550"/>
            <a:ext cx="8422500" cy="73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chemeClr val="dk1"/>
                </a:solidFill>
                <a:highlight>
                  <a:srgbClr val="FFFFFE"/>
                </a:highlight>
                <a:latin typeface="Calibri"/>
                <a:ea typeface="Calibri"/>
                <a:cs typeface="Calibri"/>
                <a:sym typeface="Calibri"/>
              </a:rPr>
              <a:t>Sources: Jia Tao &amp; Hao Ai </a:t>
            </a:r>
            <a:r>
              <a:rPr lang="en" sz="800" b="1" i="0" u="none" strike="noStrike" cap="none">
                <a:solidFill>
                  <a:schemeClr val="dk1"/>
                </a:solidFill>
                <a:highlight>
                  <a:srgbClr val="FFFFFE"/>
                </a:highlight>
                <a:latin typeface="Calibri"/>
                <a:ea typeface="Calibri"/>
                <a:cs typeface="Calibri"/>
                <a:sym typeface="Calibri"/>
              </a:rPr>
              <a:t>Metabolism of gartanin in liver microsomes and its modulating effects on cytochrome P450s</a:t>
            </a:r>
            <a:r>
              <a:rPr lang="en" sz="800" b="0" i="0" u="none" strike="noStrike" cap="none">
                <a:solidFill>
                  <a:schemeClr val="dk1"/>
                </a:solidFill>
                <a:highlight>
                  <a:srgbClr val="FFFFFE"/>
                </a:highlight>
                <a:latin typeface="Calibri"/>
                <a:ea typeface="Calibri"/>
                <a:cs typeface="Calibri"/>
                <a:sym typeface="Calibri"/>
              </a:rPr>
              <a:t>,</a:t>
            </a:r>
            <a:r>
              <a:rPr lang="en" sz="800" b="0" i="1" u="none" strike="noStrike" cap="none">
                <a:solidFill>
                  <a:schemeClr val="dk1"/>
                </a:solidFill>
                <a:highlight>
                  <a:srgbClr val="FFFFFE"/>
                </a:highlight>
                <a:latin typeface="Calibri"/>
                <a:ea typeface="Calibri"/>
                <a:cs typeface="Calibri"/>
                <a:sym typeface="Calibri"/>
              </a:rPr>
              <a:t> Xenobiotica</a:t>
            </a:r>
            <a:r>
              <a:rPr lang="en" sz="800" b="0" i="0" u="none" strike="noStrike" cap="none">
                <a:solidFill>
                  <a:schemeClr val="dk1"/>
                </a:solidFill>
                <a:highlight>
                  <a:srgbClr val="FFFFFE"/>
                </a:highlight>
                <a:latin typeface="Calibri"/>
                <a:ea typeface="Calibri"/>
                <a:cs typeface="Calibri"/>
                <a:sym typeface="Calibri"/>
              </a:rPr>
              <a:t>, 52:4, Pages 335-345, 2022. DOI:10.1080/00498254.2022.2076631</a:t>
            </a:r>
            <a:endParaRPr sz="80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chemeClr val="dk1"/>
                </a:solidFill>
                <a:highlight>
                  <a:srgbClr val="FFFFFE"/>
                </a:highlight>
                <a:latin typeface="Calibri"/>
                <a:ea typeface="Calibri"/>
                <a:cs typeface="Calibri"/>
                <a:sym typeface="Calibri"/>
              </a:rPr>
              <a:t>            Zhang X et.al., </a:t>
            </a:r>
            <a:r>
              <a:rPr lang="en" sz="800" b="1" i="0" u="none" strike="noStrike" cap="none">
                <a:solidFill>
                  <a:schemeClr val="dk1"/>
                </a:solidFill>
                <a:highlight>
                  <a:srgbClr val="FFFFFE"/>
                </a:highlight>
                <a:latin typeface="Calibri"/>
                <a:ea typeface="Calibri"/>
                <a:cs typeface="Calibri"/>
                <a:sym typeface="Calibri"/>
              </a:rPr>
              <a:t>In vitro inhibitory effects of cepharanthine on human liver cytochrome P450 enzymes, </a:t>
            </a:r>
            <a:r>
              <a:rPr lang="en" sz="800" b="0" i="1" u="none" strike="noStrike" cap="none">
                <a:solidFill>
                  <a:schemeClr val="dk1"/>
                </a:solidFill>
                <a:highlight>
                  <a:srgbClr val="FFFFFE"/>
                </a:highlight>
                <a:latin typeface="Calibri"/>
                <a:ea typeface="Calibri"/>
                <a:cs typeface="Calibri"/>
                <a:sym typeface="Calibri"/>
              </a:rPr>
              <a:t>Pharmaceutical Biology, </a:t>
            </a:r>
            <a:r>
              <a:rPr lang="en" sz="800" b="0" i="0" u="none" strike="noStrike" cap="none">
                <a:solidFill>
                  <a:schemeClr val="dk1"/>
                </a:solidFill>
                <a:highlight>
                  <a:srgbClr val="FFFFFE"/>
                </a:highlight>
                <a:latin typeface="Calibri"/>
                <a:ea typeface="Calibri"/>
                <a:cs typeface="Calibri"/>
                <a:sym typeface="Calibri"/>
              </a:rPr>
              <a:t>Pages 247-252, Mar 2020. DOI: 10.1080/13880209.2020.1741650</a:t>
            </a:r>
            <a:endParaRPr sz="80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chemeClr val="dk1"/>
                </a:solidFill>
                <a:highlight>
                  <a:srgbClr val="FFFFFE"/>
                </a:highlight>
                <a:latin typeface="Calibri"/>
                <a:ea typeface="Calibri"/>
                <a:cs typeface="Calibri"/>
                <a:sym typeface="Calibri"/>
              </a:rPr>
              <a:t>            Giri P et.al., </a:t>
            </a:r>
            <a:r>
              <a:rPr lang="en" sz="800" b="1" i="0" u="none" strike="noStrike" cap="none">
                <a:solidFill>
                  <a:schemeClr val="dk1"/>
                </a:solidFill>
                <a:highlight>
                  <a:srgbClr val="FFFFFE"/>
                </a:highlight>
                <a:latin typeface="Calibri"/>
                <a:ea typeface="Calibri"/>
                <a:cs typeface="Calibri"/>
                <a:sym typeface="Calibri"/>
              </a:rPr>
              <a:t>ZY12201: A Potent TGR5 Agonist: Identification of a Novel Pan CYP450 Inhibitor Tool Compound for</a:t>
            </a:r>
            <a:r>
              <a:rPr lang="en" sz="800" b="1" i="1" u="none" strike="noStrike" cap="none">
                <a:solidFill>
                  <a:schemeClr val="dk1"/>
                </a:solidFill>
                <a:highlight>
                  <a:srgbClr val="FFFFFE"/>
                </a:highlight>
                <a:latin typeface="Calibri"/>
                <a:ea typeface="Calibri"/>
                <a:cs typeface="Calibri"/>
                <a:sym typeface="Calibri"/>
              </a:rPr>
              <a:t> In-Vitro</a:t>
            </a:r>
            <a:r>
              <a:rPr lang="en" sz="800" b="1" i="0" u="none" strike="noStrike" cap="none">
                <a:solidFill>
                  <a:schemeClr val="dk1"/>
                </a:solidFill>
                <a:highlight>
                  <a:srgbClr val="FFFFFE"/>
                </a:highlight>
                <a:latin typeface="Calibri"/>
                <a:ea typeface="Calibri"/>
                <a:cs typeface="Calibri"/>
                <a:sym typeface="Calibri"/>
              </a:rPr>
              <a:t> Assessment</a:t>
            </a:r>
            <a:r>
              <a:rPr lang="en" sz="800" b="0" i="0" u="none" strike="noStrike" cap="none">
                <a:solidFill>
                  <a:schemeClr val="dk1"/>
                </a:solidFill>
                <a:highlight>
                  <a:srgbClr val="FFFFFE"/>
                </a:highlight>
                <a:latin typeface="Calibri"/>
                <a:ea typeface="Calibri"/>
                <a:cs typeface="Calibri"/>
                <a:sym typeface="Calibri"/>
              </a:rPr>
              <a:t>, </a:t>
            </a:r>
            <a:r>
              <a:rPr lang="en" sz="800" b="0" i="1" u="none" strike="noStrike" cap="none">
                <a:solidFill>
                  <a:schemeClr val="dk1"/>
                </a:solidFill>
                <a:highlight>
                  <a:srgbClr val="FFFFFE"/>
                </a:highlight>
                <a:latin typeface="Calibri"/>
                <a:ea typeface="Calibri"/>
                <a:cs typeface="Calibri"/>
                <a:sym typeface="Calibri"/>
              </a:rPr>
              <a:t>Drug Metab Lett,</a:t>
            </a:r>
            <a:r>
              <a:rPr lang="en" sz="800" b="0" i="0" u="none" strike="noStrike" cap="none">
                <a:solidFill>
                  <a:schemeClr val="dk1"/>
                </a:solidFill>
                <a:highlight>
                  <a:srgbClr val="FFFFFE"/>
                </a:highlight>
                <a:latin typeface="Calibri"/>
                <a:ea typeface="Calibri"/>
                <a:cs typeface="Calibri"/>
                <a:sym typeface="Calibri"/>
              </a:rPr>
              <a:t> Pages 1-17, Jan 2022. </a:t>
            </a:r>
            <a:endParaRPr sz="80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chemeClr val="dk1"/>
                </a:solidFill>
                <a:highlight>
                  <a:srgbClr val="FFFFFE"/>
                </a:highlight>
                <a:latin typeface="Calibri"/>
                <a:ea typeface="Calibri"/>
                <a:cs typeface="Calibri"/>
                <a:sym typeface="Calibri"/>
              </a:rPr>
              <a:t>                   DOI: 10.2174/1872312815666220315145945</a:t>
            </a:r>
            <a:endParaRPr sz="800" b="0" i="0" u="none" strike="noStrike" cap="none">
              <a:solidFill>
                <a:schemeClr val="dk1"/>
              </a:solidFill>
              <a:highlight>
                <a:srgbClr val="FFFFFE"/>
              </a:highlight>
              <a:latin typeface="Calibri"/>
              <a:ea typeface="Calibri"/>
              <a:cs typeface="Calibri"/>
              <a:sym typeface="Calibri"/>
            </a:endParaRPr>
          </a:p>
        </p:txBody>
      </p:sp>
      <p:sp>
        <p:nvSpPr>
          <p:cNvPr id="710" name="Google Shape;710;p16"/>
          <p:cNvSpPr/>
          <p:nvPr/>
        </p:nvSpPr>
        <p:spPr>
          <a:xfrm>
            <a:off x="360725" y="1472663"/>
            <a:ext cx="4443900" cy="20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Checked against:</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120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MoDaC</a:t>
            </a:r>
            <a:r>
              <a:rPr lang="en" sz="1400" b="1" i="0" u="none" strike="noStrike" cap="none">
                <a:solidFill>
                  <a:schemeClr val="dk1"/>
                </a:solidFill>
                <a:latin typeface="Calibri"/>
                <a:ea typeface="Calibri"/>
                <a:cs typeface="Calibri"/>
                <a:sym typeface="Calibri"/>
              </a:rPr>
              <a:t> CYP3A4</a:t>
            </a:r>
            <a:r>
              <a:rPr lang="en" sz="1400" b="0" i="0" u="none" strike="noStrike" cap="none">
                <a:solidFill>
                  <a:schemeClr val="dk1"/>
                </a:solidFill>
                <a:latin typeface="Calibri"/>
                <a:ea typeface="Calibri"/>
                <a:cs typeface="Calibri"/>
                <a:sym typeface="Calibri"/>
              </a:rPr>
              <a:t>,</a:t>
            </a:r>
            <a:r>
              <a:rPr lang="en" sz="1400" b="1" i="0" u="none" strike="noStrike" cap="none">
                <a:solidFill>
                  <a:schemeClr val="dk1"/>
                </a:solidFill>
                <a:latin typeface="Calibri"/>
                <a:ea typeface="Calibri"/>
                <a:cs typeface="Calibri"/>
                <a:sym typeface="Calibri"/>
              </a:rPr>
              <a:t> CYP2D6</a:t>
            </a:r>
            <a:r>
              <a:rPr lang="en" sz="1400" b="0" i="0" u="none" strike="noStrike" cap="none">
                <a:solidFill>
                  <a:schemeClr val="dk1"/>
                </a:solidFill>
                <a:latin typeface="Calibri"/>
                <a:ea typeface="Calibri"/>
                <a:cs typeface="Calibri"/>
                <a:sym typeface="Calibri"/>
              </a:rPr>
              <a:t>, and </a:t>
            </a:r>
            <a:r>
              <a:rPr lang="en" sz="1400" b="1" i="0" u="none" strike="noStrike" cap="none">
                <a:solidFill>
                  <a:schemeClr val="dk1"/>
                </a:solidFill>
                <a:latin typeface="Calibri"/>
                <a:ea typeface="Calibri"/>
                <a:cs typeface="Calibri"/>
                <a:sym typeface="Calibri"/>
              </a:rPr>
              <a:t>CYP2C9 </a:t>
            </a:r>
            <a:endParaRPr sz="1400" b="0" i="0" u="none" strike="noStrike" cap="none">
              <a:solidFill>
                <a:schemeClr val="dk1"/>
              </a:solidFill>
              <a:latin typeface="Calibri"/>
              <a:ea typeface="Calibri"/>
              <a:cs typeface="Calibri"/>
              <a:sym typeface="Calibri"/>
            </a:endParaRPr>
          </a:p>
          <a:p>
            <a:pPr marL="914400" marR="0" lvl="1" indent="-317500" algn="l" rtl="0">
              <a:lnSpc>
                <a:spcPct val="115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Union Train, Union Test, DTC, ExCAPE, and ChEMBL compounds</a:t>
            </a:r>
            <a:endParaRPr sz="14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Novel 15 + Tecovirimat 1</a:t>
            </a:r>
            <a:endParaRPr sz="1400" b="0" i="0" u="none" strike="noStrike" cap="none">
              <a:solidFill>
                <a:srgbClr val="000000"/>
              </a:solidFill>
              <a:latin typeface="Calibri"/>
              <a:ea typeface="Calibri"/>
              <a:cs typeface="Calibri"/>
              <a:sym typeface="Calibri"/>
            </a:endParaRPr>
          </a:p>
        </p:txBody>
      </p:sp>
      <p:sp>
        <p:nvSpPr>
          <p:cNvPr id="711" name="Google Shape;711;p16"/>
          <p:cNvSpPr/>
          <p:nvPr/>
        </p:nvSpPr>
        <p:spPr>
          <a:xfrm>
            <a:off x="4978050" y="1157375"/>
            <a:ext cx="3805200" cy="2574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700" b="1" i="0" u="none" strike="noStrike" cap="none">
                <a:solidFill>
                  <a:srgbClr val="1C4587"/>
                </a:solidFill>
                <a:latin typeface="Calibri"/>
                <a:ea typeface="Calibri"/>
                <a:cs typeface="Calibri"/>
                <a:sym typeface="Calibri"/>
              </a:rPr>
              <a:t>Potential CYP Connection:  </a:t>
            </a:r>
            <a:endParaRPr sz="1700" b="1" i="0" u="none" strike="noStrike" cap="none">
              <a:solidFill>
                <a:srgbClr val="1C4587"/>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400"/>
              <a:buFont typeface="Arial"/>
              <a:buNone/>
            </a:pPr>
            <a:r>
              <a:rPr lang="en" sz="1400" b="1" i="0" u="none" strike="noStrike" cap="none">
                <a:solidFill>
                  <a:srgbClr val="FF0000"/>
                </a:solidFill>
                <a:latin typeface="Calibri"/>
                <a:ea typeface="Calibri"/>
                <a:cs typeface="Calibri"/>
                <a:sym typeface="Calibri"/>
              </a:rPr>
              <a:t>Gartanin</a:t>
            </a:r>
            <a:r>
              <a:rPr lang="en" sz="1400" b="0" i="0" u="none" strike="noStrike" cap="none">
                <a:solidFill>
                  <a:schemeClr val="dk1"/>
                </a:solidFill>
                <a:latin typeface="Calibri"/>
                <a:ea typeface="Calibri"/>
                <a:cs typeface="Calibri"/>
                <a:sym typeface="Calibri"/>
              </a:rPr>
              <a:t>: inhibitor of  </a:t>
            </a:r>
            <a:r>
              <a:rPr lang="en" sz="1400" b="1" i="0" u="none" strike="noStrike" cap="none">
                <a:solidFill>
                  <a:schemeClr val="dk1"/>
                </a:solidFill>
                <a:latin typeface="Calibri"/>
                <a:ea typeface="Calibri"/>
                <a:cs typeface="Calibri"/>
                <a:sym typeface="Calibri"/>
              </a:rPr>
              <a:t>CYP2C9 </a:t>
            </a:r>
            <a:r>
              <a:rPr lang="en" sz="1400" b="0" i="0" u="none" strike="noStrike" cap="none">
                <a:solidFill>
                  <a:schemeClr val="dk1"/>
                </a:solidFill>
                <a:latin typeface="Calibri"/>
                <a:ea typeface="Calibri"/>
                <a:cs typeface="Calibri"/>
                <a:sym typeface="Calibri"/>
              </a:rPr>
              <a:t>and</a:t>
            </a:r>
            <a:r>
              <a:rPr lang="en" sz="1400" b="1" i="0" u="none" strike="noStrike" cap="none">
                <a:solidFill>
                  <a:schemeClr val="dk1"/>
                </a:solidFill>
                <a:latin typeface="Calibri"/>
                <a:ea typeface="Calibri"/>
                <a:cs typeface="Calibri"/>
                <a:sym typeface="Calibri"/>
              </a:rPr>
              <a:t> CYP2D6</a:t>
            </a:r>
            <a:r>
              <a:rPr lang="en" sz="1400" b="0" i="0" u="none" strike="noStrike" cap="none">
                <a:solidFill>
                  <a:schemeClr val="dk1"/>
                </a:solidFill>
                <a:latin typeface="Calibri"/>
                <a:ea typeface="Calibri"/>
                <a:cs typeface="Calibri"/>
                <a:sym typeface="Calibri"/>
              </a:rPr>
              <a:t> by 31% and 52% respectively</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400"/>
              <a:buFont typeface="Arial"/>
              <a:buNone/>
            </a:pPr>
            <a:r>
              <a:rPr lang="en" sz="1400" b="1" i="0" u="none" strike="noStrike" cap="none">
                <a:solidFill>
                  <a:srgbClr val="FF0000"/>
                </a:solidFill>
                <a:latin typeface="Calibri"/>
                <a:ea typeface="Calibri"/>
                <a:cs typeface="Calibri"/>
                <a:sym typeface="Calibri"/>
              </a:rPr>
              <a:t>CEP</a:t>
            </a:r>
            <a:r>
              <a:rPr lang="en" sz="1400" b="0" i="0" u="none" strike="noStrike" cap="none">
                <a:solidFill>
                  <a:schemeClr val="dk1"/>
                </a:solidFill>
                <a:latin typeface="Calibri"/>
                <a:ea typeface="Calibri"/>
                <a:cs typeface="Calibri"/>
                <a:sym typeface="Calibri"/>
              </a:rPr>
              <a:t>: inhibitor of </a:t>
            </a:r>
            <a:r>
              <a:rPr lang="en" sz="1400" b="1" i="0" u="none" strike="noStrike" cap="none">
                <a:solidFill>
                  <a:schemeClr val="dk1"/>
                </a:solidFill>
                <a:latin typeface="Calibri"/>
                <a:ea typeface="Calibri"/>
                <a:cs typeface="Calibri"/>
                <a:sym typeface="Calibri"/>
              </a:rPr>
              <a:t>CYP3A4</a:t>
            </a:r>
            <a:r>
              <a:rPr lang="en" sz="1400" b="0" i="0" u="none" strike="noStrike" cap="none">
                <a:solidFill>
                  <a:schemeClr val="dk1"/>
                </a:solidFill>
                <a:latin typeface="Calibri"/>
                <a:ea typeface="Calibri"/>
                <a:cs typeface="Calibri"/>
                <a:sym typeface="Calibri"/>
              </a:rPr>
              <a:t>, CYP2E1, and </a:t>
            </a:r>
            <a:r>
              <a:rPr lang="en" sz="1400" b="1" i="0" u="none" strike="noStrike" cap="none">
                <a:solidFill>
                  <a:schemeClr val="dk1"/>
                </a:solidFill>
                <a:latin typeface="Calibri"/>
                <a:ea typeface="Calibri"/>
                <a:cs typeface="Calibri"/>
                <a:sym typeface="Calibri"/>
              </a:rPr>
              <a:t>CYP2C9</a:t>
            </a:r>
            <a:r>
              <a:rPr lang="en" sz="1400" b="0" i="0" u="none" strike="noStrike" cap="none">
                <a:solidFill>
                  <a:schemeClr val="dk1"/>
                </a:solidFill>
                <a:latin typeface="Calibri"/>
                <a:ea typeface="Calibri"/>
                <a:cs typeface="Calibri"/>
                <a:sym typeface="Calibri"/>
              </a:rPr>
              <a:t> were inhibited by CEP in vitro</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1000"/>
              </a:spcBef>
              <a:spcAft>
                <a:spcPts val="1000"/>
              </a:spcAft>
              <a:buClr>
                <a:srgbClr val="000000"/>
              </a:buClr>
              <a:buSzPts val="1400"/>
              <a:buFont typeface="Arial"/>
              <a:buNone/>
            </a:pPr>
            <a:r>
              <a:rPr lang="en" sz="1400" b="1" i="0" u="none" strike="noStrike" cap="none">
                <a:solidFill>
                  <a:srgbClr val="FF0000"/>
                </a:solidFill>
                <a:latin typeface="Calibri"/>
                <a:ea typeface="Calibri"/>
                <a:cs typeface="Calibri"/>
                <a:sym typeface="Calibri"/>
              </a:rPr>
              <a:t>ZY12201</a:t>
            </a:r>
            <a:r>
              <a:rPr lang="en" sz="1400" b="0" i="0" u="none" strike="noStrike" cap="none">
                <a:solidFill>
                  <a:schemeClr val="dk1"/>
                </a:solidFill>
                <a:latin typeface="Calibri"/>
                <a:ea typeface="Calibri"/>
                <a:cs typeface="Calibri"/>
                <a:sym typeface="Calibri"/>
              </a:rPr>
              <a:t>: pan CYP inhibitor (1A2, 2B6, 2C8, </a:t>
            </a:r>
            <a:r>
              <a:rPr lang="en" sz="1400" b="1" i="0" u="none" strike="noStrike" cap="none">
                <a:solidFill>
                  <a:schemeClr val="dk1"/>
                </a:solidFill>
                <a:latin typeface="Calibri"/>
                <a:ea typeface="Calibri"/>
                <a:cs typeface="Calibri"/>
                <a:sym typeface="Calibri"/>
              </a:rPr>
              <a:t>2C9</a:t>
            </a:r>
            <a:r>
              <a:rPr lang="en" sz="1400" b="0" i="0" u="none" strike="noStrike" cap="none">
                <a:solidFill>
                  <a:schemeClr val="dk1"/>
                </a:solidFill>
                <a:latin typeface="Calibri"/>
                <a:ea typeface="Calibri"/>
                <a:cs typeface="Calibri"/>
                <a:sym typeface="Calibri"/>
              </a:rPr>
              <a:t>, 2C19,</a:t>
            </a:r>
            <a:r>
              <a:rPr lang="en" sz="1400" b="1" i="0" u="none" strike="noStrike" cap="none">
                <a:solidFill>
                  <a:schemeClr val="dk1"/>
                </a:solidFill>
                <a:latin typeface="Calibri"/>
                <a:ea typeface="Calibri"/>
                <a:cs typeface="Calibri"/>
                <a:sym typeface="Calibri"/>
              </a:rPr>
              <a:t> 2D6</a:t>
            </a:r>
            <a:r>
              <a:rPr lang="en" sz="1400" b="0" i="0" u="none" strike="noStrike" cap="none">
                <a:solidFill>
                  <a:schemeClr val="dk1"/>
                </a:solidFill>
                <a:latin typeface="Calibri"/>
                <a:ea typeface="Calibri"/>
                <a:cs typeface="Calibri"/>
                <a:sym typeface="Calibri"/>
              </a:rPr>
              <a:t>, 2E1, and</a:t>
            </a:r>
            <a:r>
              <a:rPr lang="en" sz="1400" b="1" i="0" u="none" strike="noStrike" cap="none">
                <a:solidFill>
                  <a:schemeClr val="dk1"/>
                </a:solidFill>
                <a:latin typeface="Calibri"/>
                <a:ea typeface="Calibri"/>
                <a:cs typeface="Calibri"/>
                <a:sym typeface="Calibri"/>
              </a:rPr>
              <a:t> 3A4/5</a:t>
            </a:r>
            <a:r>
              <a:rPr lang="en"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p:txBody>
      </p:sp>
      <p:sp>
        <p:nvSpPr>
          <p:cNvPr id="712" name="Google Shape;712;p16"/>
          <p:cNvSpPr txBox="1"/>
          <p:nvPr/>
        </p:nvSpPr>
        <p:spPr>
          <a:xfrm>
            <a:off x="521975" y="1145625"/>
            <a:ext cx="3969000" cy="6471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Gartanin, Cepharanthine (CEP), and ZY12201 </a:t>
            </a:r>
            <a:endParaRPr sz="1400" b="0" i="0" u="none" strike="noStrike" cap="none">
              <a:solidFill>
                <a:schemeClr val="dk1"/>
              </a:solidFill>
              <a:latin typeface="Calibri"/>
              <a:ea typeface="Calibri"/>
              <a:cs typeface="Calibri"/>
              <a:sym typeface="Calibri"/>
            </a:endParaRPr>
          </a:p>
        </p:txBody>
      </p:sp>
      <p:sp>
        <p:nvSpPr>
          <p:cNvPr id="713" name="Google Shape;713;p16"/>
          <p:cNvSpPr txBox="1"/>
          <p:nvPr/>
        </p:nvSpPr>
        <p:spPr>
          <a:xfrm>
            <a:off x="521975" y="3255275"/>
            <a:ext cx="3969000" cy="400200"/>
          </a:xfrm>
          <a:prstGeom prst="rect">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chemeClr val="dk1"/>
              </a:buClr>
              <a:buSzPts val="1100"/>
              <a:buFont typeface="Arial"/>
              <a:buNone/>
            </a:pPr>
            <a:r>
              <a:rPr lang="en" sz="1400" b="1" i="0" u="none" strike="noStrike" cap="none">
                <a:solidFill>
                  <a:schemeClr val="dk1"/>
                </a:solidFill>
                <a:latin typeface="Calibri"/>
                <a:ea typeface="Calibri"/>
                <a:cs typeface="Calibri"/>
                <a:sym typeface="Calibri"/>
              </a:rPr>
              <a:t>No intersection was found!  </a:t>
            </a:r>
            <a:r>
              <a:rPr lang="en" sz="1400" b="0" i="0" u="none" strike="noStrike" cap="none">
                <a:solidFill>
                  <a:schemeClr val="dk1"/>
                </a:solidFill>
                <a:latin typeface="Calibri"/>
                <a:ea typeface="Calibri"/>
                <a:cs typeface="Calibri"/>
                <a:sym typeface="Calibri"/>
              </a:rPr>
              <a:t>(canonical SMILES)</a:t>
            </a:r>
            <a:endParaRPr sz="1400" b="0" i="0" u="none" strike="noStrike" cap="none">
              <a:solidFill>
                <a:srgbClr val="000000"/>
              </a:solidFill>
              <a:latin typeface="Arial"/>
              <a:ea typeface="Arial"/>
              <a:cs typeface="Arial"/>
              <a:sym typeface="Arial"/>
            </a:endParaRPr>
          </a:p>
        </p:txBody>
      </p:sp>
      <p:sp>
        <p:nvSpPr>
          <p:cNvPr id="714" name="Google Shape;714;p16"/>
          <p:cNvSpPr txBox="1">
            <a:spLocks noGrp="1"/>
          </p:cNvSpPr>
          <p:nvPr>
            <p:ph type="body" idx="4294967295"/>
          </p:nvPr>
        </p:nvSpPr>
        <p:spPr>
          <a:xfrm>
            <a:off x="408375" y="508075"/>
            <a:ext cx="8544900" cy="269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800"/>
              <a:buNone/>
            </a:pPr>
            <a:r>
              <a:rPr lang="en" sz="1700">
                <a:solidFill>
                  <a:schemeClr val="dk1"/>
                </a:solidFill>
                <a:latin typeface="Calibri"/>
                <a:ea typeface="Calibri"/>
                <a:cs typeface="Calibri"/>
                <a:sym typeface="Calibri"/>
              </a:rPr>
              <a:t>Results</a:t>
            </a:r>
            <a:endParaRPr sz="1400"/>
          </a:p>
        </p:txBody>
      </p:sp>
      <p:sp>
        <p:nvSpPr>
          <p:cNvPr id="715" name="Google Shape;715;p16"/>
          <p:cNvSpPr txBox="1"/>
          <p:nvPr/>
        </p:nvSpPr>
        <p:spPr>
          <a:xfrm>
            <a:off x="1508000" y="805275"/>
            <a:ext cx="156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Novel Compounds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7"/>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Data Sourcing and Curation</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Split and Featurize Data</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721" name="Google Shape;721;p17"/>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8"/>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Data Sourcing from MoDaC</a:t>
            </a:r>
            <a:endParaRPr b="1">
              <a:latin typeface="Calibri"/>
              <a:ea typeface="Calibri"/>
              <a:cs typeface="Calibri"/>
              <a:sym typeface="Calibri"/>
            </a:endParaRPr>
          </a:p>
        </p:txBody>
      </p:sp>
      <p:sp>
        <p:nvSpPr>
          <p:cNvPr id="727" name="Google Shape;727;p18"/>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26</a:t>
            </a:fld>
            <a:endParaRPr sz="1100">
              <a:latin typeface="Calibri"/>
              <a:ea typeface="Calibri"/>
              <a:cs typeface="Calibri"/>
              <a:sym typeface="Calibri"/>
            </a:endParaRPr>
          </a:p>
        </p:txBody>
      </p:sp>
      <p:sp>
        <p:nvSpPr>
          <p:cNvPr id="728" name="Google Shape;728;p18"/>
          <p:cNvSpPr txBox="1"/>
          <p:nvPr/>
        </p:nvSpPr>
        <p:spPr>
          <a:xfrm>
            <a:off x="451050" y="1274800"/>
            <a:ext cx="8624400" cy="1366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600" b="0" i="0" u="none" strike="noStrike" cap="none">
              <a:solidFill>
                <a:schemeClr val="dk1"/>
              </a:solidFill>
              <a:latin typeface="Calibri"/>
              <a:ea typeface="Calibri"/>
              <a:cs typeface="Calibri"/>
              <a:sym typeface="Calibri"/>
            </a:endParaRPr>
          </a:p>
          <a:p>
            <a:pPr marL="685800" marR="0" lvl="0" indent="-330200" algn="l" rtl="0">
              <a:lnSpc>
                <a:spcPct val="115000"/>
              </a:lnSpc>
              <a:spcBef>
                <a:spcPts val="0"/>
              </a:spcBef>
              <a:spcAft>
                <a:spcPts val="0"/>
              </a:spcAft>
              <a:buClr>
                <a:schemeClr val="dk1"/>
              </a:buClr>
              <a:buSzPts val="1600"/>
              <a:buFont typeface="Calibri"/>
              <a:buChar char="●"/>
            </a:pPr>
            <a:r>
              <a:rPr lang="en" sz="1600" b="1" i="0" u="none" strike="noStrike" cap="none">
                <a:solidFill>
                  <a:schemeClr val="dk1"/>
                </a:solidFill>
                <a:latin typeface="Calibri"/>
                <a:ea typeface="Calibri"/>
                <a:cs typeface="Calibri"/>
                <a:sym typeface="Calibri"/>
              </a:rPr>
              <a:t>Data </a:t>
            </a:r>
            <a:r>
              <a:rPr lang="en" sz="1600" b="0" i="0" u="none" strike="noStrike" cap="none">
                <a:solidFill>
                  <a:schemeClr val="dk1"/>
                </a:solidFill>
                <a:latin typeface="Calibri"/>
                <a:ea typeface="Calibri"/>
                <a:cs typeface="Calibri"/>
                <a:sym typeface="Calibri"/>
              </a:rPr>
              <a:t>- </a:t>
            </a:r>
            <a:r>
              <a:rPr lang="en" sz="1600" b="0" i="1" u="none" strike="noStrike" cap="none">
                <a:solidFill>
                  <a:schemeClr val="dk1"/>
                </a:solidFill>
                <a:latin typeface="Calibri"/>
                <a:ea typeface="Calibri"/>
                <a:cs typeface="Calibri"/>
                <a:sym typeface="Calibri"/>
              </a:rPr>
              <a:t>Raw data</a:t>
            </a:r>
            <a:r>
              <a:rPr lang="en" sz="1600" b="0" i="0" u="none" strike="noStrike" cap="none">
                <a:solidFill>
                  <a:schemeClr val="dk1"/>
                </a:solidFill>
                <a:latin typeface="Calibri"/>
                <a:ea typeface="Calibri"/>
                <a:cs typeface="Calibri"/>
                <a:sym typeface="Calibri"/>
              </a:rPr>
              <a:t> - from </a:t>
            </a:r>
            <a:r>
              <a:rPr lang="en" sz="1600" b="1" i="0" u="none" strike="noStrike" cap="none">
                <a:solidFill>
                  <a:schemeClr val="dk1"/>
                </a:solidFill>
                <a:latin typeface="Calibri"/>
                <a:ea typeface="Calibri"/>
                <a:cs typeface="Calibri"/>
                <a:sym typeface="Calibri"/>
              </a:rPr>
              <a:t>DTC</a:t>
            </a:r>
            <a:r>
              <a:rPr lang="en" sz="1600" b="0" i="0" u="none" strike="noStrike" cap="none">
                <a:solidFill>
                  <a:schemeClr val="dk1"/>
                </a:solidFill>
                <a:latin typeface="Calibri"/>
                <a:ea typeface="Calibri"/>
                <a:cs typeface="Calibri"/>
                <a:sym typeface="Calibri"/>
              </a:rPr>
              <a:t>,</a:t>
            </a:r>
            <a:r>
              <a:rPr lang="en" sz="1600" b="1" i="0" u="none" strike="noStrike" cap="none">
                <a:solidFill>
                  <a:schemeClr val="dk1"/>
                </a:solidFill>
                <a:latin typeface="Calibri"/>
                <a:ea typeface="Calibri"/>
                <a:cs typeface="Calibri"/>
                <a:sym typeface="Calibri"/>
              </a:rPr>
              <a:t> ChEMBL</a:t>
            </a:r>
            <a:r>
              <a:rPr lang="en" sz="1600" b="0" i="0" u="none" strike="noStrike" cap="none">
                <a:solidFill>
                  <a:schemeClr val="dk1"/>
                </a:solidFill>
                <a:latin typeface="Calibri"/>
                <a:ea typeface="Calibri"/>
                <a:cs typeface="Calibri"/>
                <a:sym typeface="Calibri"/>
              </a:rPr>
              <a:t>, and </a:t>
            </a:r>
            <a:r>
              <a:rPr lang="en" sz="1600" b="1" i="0" u="none" strike="noStrike" cap="none">
                <a:solidFill>
                  <a:schemeClr val="dk1"/>
                </a:solidFill>
                <a:latin typeface="Calibri"/>
                <a:ea typeface="Calibri"/>
                <a:cs typeface="Calibri"/>
                <a:sym typeface="Calibri"/>
              </a:rPr>
              <a:t>ExCAPE</a:t>
            </a:r>
            <a:r>
              <a:rPr lang="en" sz="1600" b="0" i="0" u="none" strike="noStrike" cap="none">
                <a:solidFill>
                  <a:schemeClr val="dk1"/>
                </a:solidFill>
                <a:latin typeface="Calibri"/>
                <a:ea typeface="Calibri"/>
                <a:cs typeface="Calibri"/>
                <a:sym typeface="Calibri"/>
              </a:rPr>
              <a:t> databases + </a:t>
            </a:r>
            <a:endParaRPr sz="16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a:t>
            </a:r>
            <a:r>
              <a:rPr lang="en" sz="1600" b="0" i="1" u="none" strike="noStrike" cap="none">
                <a:solidFill>
                  <a:schemeClr val="dk1"/>
                </a:solidFill>
                <a:latin typeface="Calibri"/>
                <a:ea typeface="Calibri"/>
                <a:cs typeface="Calibri"/>
                <a:sym typeface="Calibri"/>
              </a:rPr>
              <a:t>ML-ready curated data</a:t>
            </a:r>
            <a:r>
              <a:rPr lang="en" sz="1600" b="0" i="0" u="none" strike="noStrike" cap="none">
                <a:solidFill>
                  <a:schemeClr val="dk1"/>
                </a:solidFill>
                <a:latin typeface="Calibri"/>
                <a:ea typeface="Calibri"/>
                <a:cs typeface="Calibri"/>
                <a:sym typeface="Calibri"/>
              </a:rPr>
              <a:t> - </a:t>
            </a:r>
            <a:r>
              <a:rPr lang="en" sz="1600" b="1" i="0" u="none" strike="noStrike" cap="none">
                <a:solidFill>
                  <a:schemeClr val="dk1"/>
                </a:solidFill>
                <a:latin typeface="Calibri"/>
                <a:ea typeface="Calibri"/>
                <a:cs typeface="Calibri"/>
                <a:sym typeface="Calibri"/>
              </a:rPr>
              <a:t>union train/test set</a:t>
            </a:r>
            <a:r>
              <a:rPr lang="en" sz="1600" b="0" i="0" u="none" strike="noStrike" cap="none">
                <a:solidFill>
                  <a:schemeClr val="dk1"/>
                </a:solidFill>
                <a:latin typeface="Calibri"/>
                <a:ea typeface="Calibri"/>
                <a:cs typeface="Calibri"/>
                <a:sym typeface="Calibri"/>
              </a:rPr>
              <a:t> (merged data from all sources)</a:t>
            </a:r>
            <a:endParaRPr sz="1600" b="0" i="0" u="none" strike="noStrike" cap="none">
              <a:solidFill>
                <a:schemeClr val="dk1"/>
              </a:solidFill>
              <a:latin typeface="Calibri"/>
              <a:ea typeface="Calibri"/>
              <a:cs typeface="Calibri"/>
              <a:sym typeface="Calibri"/>
            </a:endParaRPr>
          </a:p>
          <a:p>
            <a:pPr marL="685800" marR="0" lvl="0" indent="-330200" algn="l" rtl="0">
              <a:lnSpc>
                <a:spcPct val="115000"/>
              </a:lnSpc>
              <a:spcBef>
                <a:spcPts val="0"/>
              </a:spcBef>
              <a:spcAft>
                <a:spcPts val="0"/>
              </a:spcAft>
              <a:buClr>
                <a:schemeClr val="dk1"/>
              </a:buClr>
              <a:buSzPts val="1600"/>
              <a:buFont typeface="Calibri"/>
              <a:buChar char="●"/>
            </a:pPr>
            <a:r>
              <a:rPr lang="en" sz="1600" b="1" i="0" u="none" strike="noStrike" cap="none">
                <a:solidFill>
                  <a:schemeClr val="dk1"/>
                </a:solidFill>
                <a:latin typeface="Calibri"/>
                <a:ea typeface="Calibri"/>
                <a:cs typeface="Calibri"/>
                <a:sym typeface="Calibri"/>
              </a:rPr>
              <a:t>Model </a:t>
            </a:r>
            <a:r>
              <a:rPr lang="en" sz="1600" b="0" i="0" u="none" strike="noStrike" cap="none">
                <a:solidFill>
                  <a:schemeClr val="dk1"/>
                </a:solidFill>
                <a:latin typeface="Calibri"/>
                <a:ea typeface="Calibri"/>
                <a:cs typeface="Calibri"/>
                <a:sym typeface="Calibri"/>
              </a:rPr>
              <a:t>- Contains pre-trained best models using AMPL 1.1.0 </a:t>
            </a:r>
            <a:endParaRPr sz="1600" b="0" i="0" u="none" strike="noStrike" cap="none">
              <a:solidFill>
                <a:schemeClr val="dk1"/>
              </a:solidFill>
              <a:latin typeface="Calibri"/>
              <a:ea typeface="Calibri"/>
              <a:cs typeface="Calibri"/>
              <a:sym typeface="Calibri"/>
            </a:endParaRPr>
          </a:p>
        </p:txBody>
      </p:sp>
      <p:sp>
        <p:nvSpPr>
          <p:cNvPr id="729" name="Google Shape;729;p18"/>
          <p:cNvSpPr txBox="1"/>
          <p:nvPr/>
        </p:nvSpPr>
        <p:spPr>
          <a:xfrm>
            <a:off x="6780625" y="4610050"/>
            <a:ext cx="1612500" cy="3078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chemeClr val="dk1"/>
              </a:buClr>
              <a:buSzPts val="1100"/>
              <a:buFont typeface="Arial"/>
              <a:buNone/>
            </a:pPr>
            <a:r>
              <a:rPr lang="en" sz="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https://modac.cancer.gov/</a:t>
            </a:r>
            <a:endParaRPr sz="800" b="0" i="0" u="none" strike="noStrike" cap="none">
              <a:solidFill>
                <a:srgbClr val="000000"/>
              </a:solidFill>
              <a:latin typeface="Arial"/>
              <a:ea typeface="Arial"/>
              <a:cs typeface="Arial"/>
              <a:sym typeface="Arial"/>
            </a:endParaRPr>
          </a:p>
        </p:txBody>
      </p:sp>
      <p:pic>
        <p:nvPicPr>
          <p:cNvPr id="730" name="Google Shape;730;p18"/>
          <p:cNvPicPr preferRelativeResize="0"/>
          <p:nvPr/>
        </p:nvPicPr>
        <p:blipFill rotWithShape="1">
          <a:blip r:embed="rId4">
            <a:alphaModFix/>
          </a:blip>
          <a:srcRect/>
          <a:stretch/>
        </p:blipFill>
        <p:spPr>
          <a:xfrm>
            <a:off x="4497125" y="2838875"/>
            <a:ext cx="3726799" cy="1424125"/>
          </a:xfrm>
          <a:prstGeom prst="rect">
            <a:avLst/>
          </a:prstGeom>
          <a:noFill/>
          <a:ln>
            <a:noFill/>
          </a:ln>
        </p:spPr>
      </p:pic>
      <p:pic>
        <p:nvPicPr>
          <p:cNvPr id="731" name="Google Shape;731;p18"/>
          <p:cNvPicPr preferRelativeResize="0"/>
          <p:nvPr/>
        </p:nvPicPr>
        <p:blipFill rotWithShape="1">
          <a:blip r:embed="rId5">
            <a:alphaModFix/>
          </a:blip>
          <a:srcRect/>
          <a:stretch/>
        </p:blipFill>
        <p:spPr>
          <a:xfrm>
            <a:off x="882625" y="2853925"/>
            <a:ext cx="3112124" cy="1706900"/>
          </a:xfrm>
          <a:prstGeom prst="rect">
            <a:avLst/>
          </a:prstGeom>
          <a:noFill/>
          <a:ln w="19050" cap="flat" cmpd="sng">
            <a:solidFill>
              <a:schemeClr val="dk2"/>
            </a:solidFill>
            <a:prstDash val="solid"/>
            <a:round/>
            <a:headEnd type="none" w="sm" len="sm"/>
            <a:tailEnd type="none" w="sm" len="sm"/>
          </a:ln>
        </p:spPr>
      </p:pic>
      <p:sp>
        <p:nvSpPr>
          <p:cNvPr id="732" name="Google Shape;732;p18"/>
          <p:cNvSpPr txBox="1"/>
          <p:nvPr/>
        </p:nvSpPr>
        <p:spPr>
          <a:xfrm>
            <a:off x="4497075" y="2828663"/>
            <a:ext cx="3726900" cy="1710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8"/>
          <p:cNvSpPr txBox="1"/>
          <p:nvPr/>
        </p:nvSpPr>
        <p:spPr>
          <a:xfrm>
            <a:off x="322275" y="889475"/>
            <a:ext cx="7605900" cy="823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700"/>
              <a:buFont typeface="Arial"/>
              <a:buNone/>
            </a:pPr>
            <a:r>
              <a:rPr lang="en" sz="1700" b="0" i="0" u="none" strike="noStrike" cap="none">
                <a:solidFill>
                  <a:schemeClr val="dk1"/>
                </a:solidFill>
                <a:latin typeface="Calibri"/>
                <a:ea typeface="Calibri"/>
                <a:cs typeface="Calibri"/>
                <a:sym typeface="Calibri"/>
              </a:rPr>
              <a:t>Asset Name: </a:t>
            </a:r>
            <a:r>
              <a:rPr lang="en" sz="1700" b="1" i="0" u="none" strike="noStrike" cap="none">
                <a:solidFill>
                  <a:schemeClr val="dk1"/>
                </a:solidFill>
                <a:latin typeface="Calibri"/>
                <a:ea typeface="Calibri"/>
                <a:cs typeface="Calibri"/>
                <a:sym typeface="Calibri"/>
              </a:rPr>
              <a:t>Safety Screen Targets</a:t>
            </a:r>
            <a:endParaRPr sz="1700" b="1"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Targets:</a:t>
            </a:r>
            <a:r>
              <a:rPr lang="en" sz="1600" b="1" i="0" u="none" strike="noStrike" cap="none">
                <a:solidFill>
                  <a:schemeClr val="dk1"/>
                </a:solidFill>
                <a:latin typeface="Calibri"/>
                <a:ea typeface="Calibri"/>
                <a:cs typeface="Calibri"/>
                <a:sym typeface="Calibri"/>
              </a:rPr>
              <a:t> CYP3A4, CYP2D6, CYP2C9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20"/>
          <p:cNvSpPr txBox="1">
            <a:spLocks noGrp="1"/>
          </p:cNvSpPr>
          <p:nvPr>
            <p:ph type="title"/>
          </p:nvPr>
        </p:nvSpPr>
        <p:spPr>
          <a:xfrm>
            <a:off x="628650" y="293762"/>
            <a:ext cx="7886700" cy="417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en" b="1">
                <a:latin typeface="Calibri"/>
                <a:ea typeface="Calibri"/>
                <a:cs typeface="Calibri"/>
                <a:sym typeface="Calibri"/>
              </a:rPr>
              <a:t>Distribution of pIC50 on Raw Data</a:t>
            </a:r>
            <a:endParaRPr b="1">
              <a:solidFill>
                <a:srgbClr val="FF0000"/>
              </a:solidFill>
              <a:latin typeface="Calibri"/>
              <a:ea typeface="Calibri"/>
              <a:cs typeface="Calibri"/>
              <a:sym typeface="Calibri"/>
            </a:endParaRPr>
          </a:p>
        </p:txBody>
      </p:sp>
      <p:sp>
        <p:nvSpPr>
          <p:cNvPr id="739" name="Google Shape;739;p20"/>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27</a:t>
            </a:fld>
            <a:endParaRPr sz="1100">
              <a:latin typeface="Calibri"/>
              <a:ea typeface="Calibri"/>
              <a:cs typeface="Calibri"/>
              <a:sym typeface="Calibri"/>
            </a:endParaRPr>
          </a:p>
        </p:txBody>
      </p:sp>
      <p:pic>
        <p:nvPicPr>
          <p:cNvPr id="740" name="Google Shape;740;p20" descr="image"/>
          <p:cNvPicPr preferRelativeResize="0"/>
          <p:nvPr/>
        </p:nvPicPr>
        <p:blipFill rotWithShape="1">
          <a:blip r:embed="rId3">
            <a:alphaModFix/>
          </a:blip>
          <a:srcRect/>
          <a:stretch/>
        </p:blipFill>
        <p:spPr>
          <a:xfrm>
            <a:off x="701899" y="989060"/>
            <a:ext cx="7534225" cy="3500225"/>
          </a:xfrm>
          <a:prstGeom prst="rect">
            <a:avLst/>
          </a:prstGeom>
          <a:noFill/>
          <a:ln>
            <a:noFill/>
          </a:ln>
        </p:spPr>
      </p:pic>
      <p:sp>
        <p:nvSpPr>
          <p:cNvPr id="741" name="Google Shape;741;p20"/>
          <p:cNvSpPr txBox="1"/>
          <p:nvPr/>
        </p:nvSpPr>
        <p:spPr>
          <a:xfrm>
            <a:off x="387425" y="922700"/>
            <a:ext cx="38208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0"/>
          <p:cNvSpPr txBox="1"/>
          <p:nvPr/>
        </p:nvSpPr>
        <p:spPr>
          <a:xfrm rot="-5400000">
            <a:off x="-306625" y="2562150"/>
            <a:ext cx="1742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Number of Compounds</a:t>
            </a:r>
            <a:endParaRPr sz="1100" b="0"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21"/>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en" b="1">
                <a:latin typeface="Calibri"/>
                <a:ea typeface="Calibri"/>
                <a:cs typeface="Calibri"/>
                <a:sym typeface="Calibri"/>
              </a:rPr>
              <a:t>Summarized Data After Data Curation</a:t>
            </a:r>
            <a:endParaRPr b="1">
              <a:solidFill>
                <a:srgbClr val="FF0000"/>
              </a:solidFill>
              <a:latin typeface="Calibri"/>
              <a:ea typeface="Calibri"/>
              <a:cs typeface="Calibri"/>
              <a:sym typeface="Calibri"/>
            </a:endParaRPr>
          </a:p>
        </p:txBody>
      </p:sp>
      <p:sp>
        <p:nvSpPr>
          <p:cNvPr id="748" name="Google Shape;748;p21"/>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28</a:t>
            </a:fld>
            <a:endParaRPr sz="1100">
              <a:latin typeface="Calibri"/>
              <a:ea typeface="Calibri"/>
              <a:cs typeface="Calibri"/>
              <a:sym typeface="Calibri"/>
            </a:endParaRPr>
          </a:p>
        </p:txBody>
      </p:sp>
      <p:sp>
        <p:nvSpPr>
          <p:cNvPr id="749" name="Google Shape;749;p21"/>
          <p:cNvSpPr txBox="1"/>
          <p:nvPr/>
        </p:nvSpPr>
        <p:spPr>
          <a:xfrm>
            <a:off x="441350" y="994788"/>
            <a:ext cx="3820800" cy="7803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Standardized SMILES strings</a:t>
            </a: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Average and remove duplicates</a:t>
            </a:r>
            <a:endParaRPr sz="1800" b="0" i="0" u="none" strike="noStrike" cap="none">
              <a:solidFill>
                <a:srgbClr val="000000"/>
              </a:solidFill>
              <a:latin typeface="Arial"/>
              <a:ea typeface="Arial"/>
              <a:cs typeface="Arial"/>
              <a:sym typeface="Arial"/>
            </a:endParaRPr>
          </a:p>
        </p:txBody>
      </p:sp>
      <p:sp>
        <p:nvSpPr>
          <p:cNvPr id="750" name="Google Shape;750;p21"/>
          <p:cNvSpPr txBox="1"/>
          <p:nvPr/>
        </p:nvSpPr>
        <p:spPr>
          <a:xfrm>
            <a:off x="3699825" y="3933175"/>
            <a:ext cx="1925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9 Removed Compounds</a:t>
            </a:r>
            <a:endParaRPr sz="1200" b="1" i="0" u="none" strike="noStrike" cap="none">
              <a:solidFill>
                <a:srgbClr val="000000"/>
              </a:solidFill>
              <a:latin typeface="Calibri"/>
              <a:ea typeface="Calibri"/>
              <a:cs typeface="Calibri"/>
              <a:sym typeface="Calibri"/>
            </a:endParaRPr>
          </a:p>
        </p:txBody>
      </p:sp>
      <p:sp>
        <p:nvSpPr>
          <p:cNvPr id="751" name="Google Shape;751;p21"/>
          <p:cNvSpPr txBox="1"/>
          <p:nvPr/>
        </p:nvSpPr>
        <p:spPr>
          <a:xfrm>
            <a:off x="6422275" y="3933175"/>
            <a:ext cx="1925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6 Removed Compounds</a:t>
            </a:r>
            <a:endParaRPr sz="1200" b="1" i="0" u="none" strike="noStrike" cap="none">
              <a:solidFill>
                <a:srgbClr val="000000"/>
              </a:solidFill>
              <a:latin typeface="Calibri"/>
              <a:ea typeface="Calibri"/>
              <a:cs typeface="Calibri"/>
              <a:sym typeface="Calibri"/>
            </a:endParaRPr>
          </a:p>
        </p:txBody>
      </p:sp>
      <p:sp>
        <p:nvSpPr>
          <p:cNvPr id="752" name="Google Shape;752;p21"/>
          <p:cNvSpPr txBox="1"/>
          <p:nvPr/>
        </p:nvSpPr>
        <p:spPr>
          <a:xfrm>
            <a:off x="761975" y="3933175"/>
            <a:ext cx="1994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12 Removed Compounds</a:t>
            </a:r>
            <a:endParaRPr sz="1200" b="1" i="0" u="none" strike="noStrike" cap="none">
              <a:solidFill>
                <a:srgbClr val="000000"/>
              </a:solidFill>
              <a:latin typeface="Calibri"/>
              <a:ea typeface="Calibri"/>
              <a:cs typeface="Calibri"/>
              <a:sym typeface="Calibri"/>
            </a:endParaRPr>
          </a:p>
        </p:txBody>
      </p:sp>
      <p:pic>
        <p:nvPicPr>
          <p:cNvPr id="753" name="Google Shape;753;p21"/>
          <p:cNvPicPr preferRelativeResize="0"/>
          <p:nvPr/>
        </p:nvPicPr>
        <p:blipFill rotWithShape="1">
          <a:blip r:embed="rId3">
            <a:alphaModFix/>
          </a:blip>
          <a:srcRect/>
          <a:stretch/>
        </p:blipFill>
        <p:spPr>
          <a:xfrm>
            <a:off x="3200400" y="2010576"/>
            <a:ext cx="2507763" cy="1922600"/>
          </a:xfrm>
          <a:prstGeom prst="rect">
            <a:avLst/>
          </a:prstGeom>
          <a:noFill/>
          <a:ln>
            <a:noFill/>
          </a:ln>
        </p:spPr>
      </p:pic>
      <p:pic>
        <p:nvPicPr>
          <p:cNvPr id="754" name="Google Shape;754;p21"/>
          <p:cNvPicPr preferRelativeResize="0"/>
          <p:nvPr/>
        </p:nvPicPr>
        <p:blipFill rotWithShape="1">
          <a:blip r:embed="rId4">
            <a:alphaModFix/>
          </a:blip>
          <a:srcRect/>
          <a:stretch/>
        </p:blipFill>
        <p:spPr>
          <a:xfrm>
            <a:off x="6089574" y="2010567"/>
            <a:ext cx="2507775" cy="1922610"/>
          </a:xfrm>
          <a:prstGeom prst="rect">
            <a:avLst/>
          </a:prstGeom>
          <a:noFill/>
          <a:ln>
            <a:noFill/>
          </a:ln>
        </p:spPr>
      </p:pic>
      <p:pic>
        <p:nvPicPr>
          <p:cNvPr id="755" name="Google Shape;755;p21"/>
          <p:cNvPicPr preferRelativeResize="0"/>
          <p:nvPr/>
        </p:nvPicPr>
        <p:blipFill rotWithShape="1">
          <a:blip r:embed="rId5">
            <a:alphaModFix/>
          </a:blip>
          <a:srcRect/>
          <a:stretch/>
        </p:blipFill>
        <p:spPr>
          <a:xfrm>
            <a:off x="311225" y="2058808"/>
            <a:ext cx="2444850" cy="1874367"/>
          </a:xfrm>
          <a:prstGeom prst="rect">
            <a:avLst/>
          </a:prstGeom>
          <a:noFill/>
          <a:ln>
            <a:noFill/>
          </a:ln>
        </p:spPr>
      </p:pic>
      <p:sp>
        <p:nvSpPr>
          <p:cNvPr id="756" name="Google Shape;756;p21"/>
          <p:cNvSpPr txBox="1"/>
          <p:nvPr/>
        </p:nvSpPr>
        <p:spPr>
          <a:xfrm rot="-5400000">
            <a:off x="-606700" y="2704625"/>
            <a:ext cx="1742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Number of Compounds</a:t>
            </a:r>
            <a:endParaRPr sz="1100" b="0" i="0" u="none" strike="noStrike" cap="none">
              <a:solidFill>
                <a:srgbClr val="000000"/>
              </a:solidFill>
              <a:latin typeface="Calibri"/>
              <a:ea typeface="Calibri"/>
              <a:cs typeface="Calibri"/>
              <a:sym typeface="Calibri"/>
            </a:endParaRPr>
          </a:p>
        </p:txBody>
      </p:sp>
      <p:sp>
        <p:nvSpPr>
          <p:cNvPr id="757" name="Google Shape;757;p21"/>
          <p:cNvSpPr txBox="1"/>
          <p:nvPr/>
        </p:nvSpPr>
        <p:spPr>
          <a:xfrm rot="-5400000">
            <a:off x="2268963" y="2704625"/>
            <a:ext cx="1742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Number of Compounds</a:t>
            </a:r>
            <a:endParaRPr sz="1100" b="0" i="0" u="none" strike="noStrike" cap="none">
              <a:solidFill>
                <a:srgbClr val="000000"/>
              </a:solidFill>
              <a:latin typeface="Calibri"/>
              <a:ea typeface="Calibri"/>
              <a:cs typeface="Calibri"/>
              <a:sym typeface="Calibri"/>
            </a:endParaRPr>
          </a:p>
        </p:txBody>
      </p:sp>
      <p:sp>
        <p:nvSpPr>
          <p:cNvPr id="758" name="Google Shape;758;p21"/>
          <p:cNvSpPr txBox="1"/>
          <p:nvPr/>
        </p:nvSpPr>
        <p:spPr>
          <a:xfrm rot="-5400000">
            <a:off x="5144650" y="2704625"/>
            <a:ext cx="1742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Calibri"/>
                <a:ea typeface="Calibri"/>
                <a:cs typeface="Calibri"/>
                <a:sym typeface="Calibri"/>
              </a:rPr>
              <a:t>Number of Compounds</a:t>
            </a:r>
            <a:endParaRPr sz="1100" b="0" i="0" u="none" strike="noStrike" cap="non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22"/>
          <p:cNvSpPr txBox="1">
            <a:spLocks noGrp="1"/>
          </p:cNvSpPr>
          <p:nvPr>
            <p:ph type="title"/>
          </p:nvPr>
        </p:nvSpPr>
        <p:spPr>
          <a:xfrm>
            <a:off x="387425" y="3066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 b="1">
                <a:latin typeface="Calibri"/>
                <a:ea typeface="Calibri"/>
                <a:cs typeface="Calibri"/>
                <a:sym typeface="Calibri"/>
              </a:rPr>
              <a:t>Diversity Plots of Response Column - pIC50</a:t>
            </a:r>
            <a:endParaRPr b="1">
              <a:solidFill>
                <a:srgbClr val="FF0000"/>
              </a:solidFill>
              <a:latin typeface="Calibri"/>
              <a:ea typeface="Calibri"/>
              <a:cs typeface="Calibri"/>
              <a:sym typeface="Calibri"/>
            </a:endParaRPr>
          </a:p>
        </p:txBody>
      </p:sp>
      <p:sp>
        <p:nvSpPr>
          <p:cNvPr id="764" name="Google Shape;764;p22"/>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29</a:t>
            </a:fld>
            <a:endParaRPr sz="1100">
              <a:latin typeface="Calibri"/>
              <a:ea typeface="Calibri"/>
              <a:cs typeface="Calibri"/>
              <a:sym typeface="Calibri"/>
            </a:endParaRPr>
          </a:p>
        </p:txBody>
      </p:sp>
      <p:sp>
        <p:nvSpPr>
          <p:cNvPr id="765" name="Google Shape;765;p22"/>
          <p:cNvSpPr txBox="1"/>
          <p:nvPr/>
        </p:nvSpPr>
        <p:spPr>
          <a:xfrm>
            <a:off x="387425" y="1151300"/>
            <a:ext cx="38208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6" name="Google Shape;766;p22"/>
          <p:cNvPicPr preferRelativeResize="0"/>
          <p:nvPr/>
        </p:nvPicPr>
        <p:blipFill rotWithShape="1">
          <a:blip r:embed="rId3">
            <a:alphaModFix/>
          </a:blip>
          <a:srcRect/>
          <a:stretch/>
        </p:blipFill>
        <p:spPr>
          <a:xfrm>
            <a:off x="1241025" y="1129768"/>
            <a:ext cx="1828800" cy="1734950"/>
          </a:xfrm>
          <a:prstGeom prst="rect">
            <a:avLst/>
          </a:prstGeom>
          <a:noFill/>
          <a:ln>
            <a:noFill/>
          </a:ln>
        </p:spPr>
      </p:pic>
      <p:pic>
        <p:nvPicPr>
          <p:cNvPr id="767" name="Google Shape;767;p22"/>
          <p:cNvPicPr preferRelativeResize="0"/>
          <p:nvPr/>
        </p:nvPicPr>
        <p:blipFill rotWithShape="1">
          <a:blip r:embed="rId4">
            <a:alphaModFix/>
          </a:blip>
          <a:srcRect/>
          <a:stretch/>
        </p:blipFill>
        <p:spPr>
          <a:xfrm>
            <a:off x="1221975" y="2877120"/>
            <a:ext cx="1828800" cy="1737361"/>
          </a:xfrm>
          <a:prstGeom prst="rect">
            <a:avLst/>
          </a:prstGeom>
          <a:noFill/>
          <a:ln>
            <a:noFill/>
          </a:ln>
        </p:spPr>
      </p:pic>
      <p:pic>
        <p:nvPicPr>
          <p:cNvPr id="768" name="Google Shape;768;p22"/>
          <p:cNvPicPr preferRelativeResize="0"/>
          <p:nvPr/>
        </p:nvPicPr>
        <p:blipFill rotWithShape="1">
          <a:blip r:embed="rId5">
            <a:alphaModFix/>
          </a:blip>
          <a:srcRect/>
          <a:stretch/>
        </p:blipFill>
        <p:spPr>
          <a:xfrm>
            <a:off x="3657590" y="1129768"/>
            <a:ext cx="1828801" cy="1737361"/>
          </a:xfrm>
          <a:prstGeom prst="rect">
            <a:avLst/>
          </a:prstGeom>
          <a:noFill/>
          <a:ln>
            <a:noFill/>
          </a:ln>
        </p:spPr>
      </p:pic>
      <p:pic>
        <p:nvPicPr>
          <p:cNvPr id="769" name="Google Shape;769;p22"/>
          <p:cNvPicPr preferRelativeResize="0"/>
          <p:nvPr/>
        </p:nvPicPr>
        <p:blipFill rotWithShape="1">
          <a:blip r:embed="rId6">
            <a:alphaModFix/>
          </a:blip>
          <a:srcRect/>
          <a:stretch/>
        </p:blipFill>
        <p:spPr>
          <a:xfrm>
            <a:off x="3657601" y="2877122"/>
            <a:ext cx="1828801" cy="1737361"/>
          </a:xfrm>
          <a:prstGeom prst="rect">
            <a:avLst/>
          </a:prstGeom>
          <a:noFill/>
          <a:ln>
            <a:noFill/>
          </a:ln>
        </p:spPr>
      </p:pic>
      <p:pic>
        <p:nvPicPr>
          <p:cNvPr id="770" name="Google Shape;770;p22"/>
          <p:cNvPicPr preferRelativeResize="0"/>
          <p:nvPr/>
        </p:nvPicPr>
        <p:blipFill rotWithShape="1">
          <a:blip r:embed="rId7">
            <a:alphaModFix/>
          </a:blip>
          <a:srcRect/>
          <a:stretch/>
        </p:blipFill>
        <p:spPr>
          <a:xfrm>
            <a:off x="6074172" y="1128567"/>
            <a:ext cx="1828800" cy="1737361"/>
          </a:xfrm>
          <a:prstGeom prst="rect">
            <a:avLst/>
          </a:prstGeom>
          <a:noFill/>
          <a:ln>
            <a:noFill/>
          </a:ln>
        </p:spPr>
      </p:pic>
      <p:pic>
        <p:nvPicPr>
          <p:cNvPr id="771" name="Google Shape;771;p22"/>
          <p:cNvPicPr preferRelativeResize="0"/>
          <p:nvPr/>
        </p:nvPicPr>
        <p:blipFill rotWithShape="1">
          <a:blip r:embed="rId8">
            <a:alphaModFix/>
          </a:blip>
          <a:srcRect l="-2600" r="2600"/>
          <a:stretch/>
        </p:blipFill>
        <p:spPr>
          <a:xfrm>
            <a:off x="6074173" y="2877121"/>
            <a:ext cx="1828799" cy="1737361"/>
          </a:xfrm>
          <a:prstGeom prst="rect">
            <a:avLst/>
          </a:prstGeom>
          <a:noFill/>
          <a:ln>
            <a:noFill/>
          </a:ln>
        </p:spPr>
      </p:pic>
      <p:sp>
        <p:nvSpPr>
          <p:cNvPr id="772" name="Google Shape;772;p22"/>
          <p:cNvSpPr txBox="1"/>
          <p:nvPr/>
        </p:nvSpPr>
        <p:spPr>
          <a:xfrm>
            <a:off x="163900" y="1767425"/>
            <a:ext cx="128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Union_Train</a:t>
            </a:r>
            <a:endParaRPr sz="1400" b="1" i="0" u="none" strike="noStrike" cap="none">
              <a:solidFill>
                <a:srgbClr val="000000"/>
              </a:solidFill>
              <a:latin typeface="Calibri"/>
              <a:ea typeface="Calibri"/>
              <a:cs typeface="Calibri"/>
              <a:sym typeface="Calibri"/>
            </a:endParaRPr>
          </a:p>
        </p:txBody>
      </p:sp>
      <p:sp>
        <p:nvSpPr>
          <p:cNvPr id="773" name="Google Shape;773;p22"/>
          <p:cNvSpPr txBox="1"/>
          <p:nvPr/>
        </p:nvSpPr>
        <p:spPr>
          <a:xfrm>
            <a:off x="163900" y="3730200"/>
            <a:ext cx="116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Union_Test</a:t>
            </a:r>
            <a:endParaRPr sz="1400" b="1" i="0" u="none" strike="noStrike" cap="none">
              <a:solidFill>
                <a:srgbClr val="000000"/>
              </a:solidFill>
              <a:latin typeface="Calibri"/>
              <a:ea typeface="Calibri"/>
              <a:cs typeface="Calibri"/>
              <a:sym typeface="Calibri"/>
            </a:endParaRPr>
          </a:p>
        </p:txBody>
      </p:sp>
      <p:sp>
        <p:nvSpPr>
          <p:cNvPr id="774" name="Google Shape;774;p22"/>
          <p:cNvSpPr txBox="1"/>
          <p:nvPr/>
        </p:nvSpPr>
        <p:spPr>
          <a:xfrm>
            <a:off x="1839425" y="806850"/>
            <a:ext cx="916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CYP3A4</a:t>
            </a:r>
            <a:endParaRPr sz="1200" b="1" i="0" u="none" strike="noStrike" cap="none">
              <a:solidFill>
                <a:srgbClr val="000000"/>
              </a:solidFill>
              <a:latin typeface="Calibri"/>
              <a:ea typeface="Calibri"/>
              <a:cs typeface="Calibri"/>
              <a:sym typeface="Calibri"/>
            </a:endParaRPr>
          </a:p>
        </p:txBody>
      </p:sp>
      <p:sp>
        <p:nvSpPr>
          <p:cNvPr id="775" name="Google Shape;775;p22"/>
          <p:cNvSpPr txBox="1"/>
          <p:nvPr/>
        </p:nvSpPr>
        <p:spPr>
          <a:xfrm>
            <a:off x="4113600" y="806850"/>
            <a:ext cx="916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CYP2D6</a:t>
            </a:r>
            <a:endParaRPr sz="1200" b="1" i="0" u="none" strike="noStrike" cap="none">
              <a:solidFill>
                <a:srgbClr val="000000"/>
              </a:solidFill>
              <a:latin typeface="Calibri"/>
              <a:ea typeface="Calibri"/>
              <a:cs typeface="Calibri"/>
              <a:sym typeface="Calibri"/>
            </a:endParaRPr>
          </a:p>
        </p:txBody>
      </p:sp>
      <p:sp>
        <p:nvSpPr>
          <p:cNvPr id="776" name="Google Shape;776;p22"/>
          <p:cNvSpPr txBox="1"/>
          <p:nvPr/>
        </p:nvSpPr>
        <p:spPr>
          <a:xfrm>
            <a:off x="6549225" y="806850"/>
            <a:ext cx="916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CYP2C9</a:t>
            </a:r>
            <a:endParaRPr sz="1200" b="1" i="0" u="none" strike="noStrike" cap="none">
              <a:solidFill>
                <a:srgbClr val="000000"/>
              </a:solidFill>
              <a:latin typeface="Calibri"/>
              <a:ea typeface="Calibri"/>
              <a:cs typeface="Calibri"/>
              <a:sym typeface="Calibri"/>
            </a:endParaRPr>
          </a:p>
        </p:txBody>
      </p:sp>
      <p:sp>
        <p:nvSpPr>
          <p:cNvPr id="777" name="Google Shape;777;p22"/>
          <p:cNvSpPr txBox="1"/>
          <p:nvPr/>
        </p:nvSpPr>
        <p:spPr>
          <a:xfrm>
            <a:off x="6074175" y="4711775"/>
            <a:ext cx="2629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Courtesy to Titli Sarkar</a:t>
            </a:r>
            <a:endParaRPr sz="13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379" name="Google Shape;379;p38"/>
          <p:cNvSpPr txBox="1"/>
          <p:nvPr/>
        </p:nvSpPr>
        <p:spPr>
          <a:xfrm>
            <a:off x="323490" y="3933134"/>
            <a:ext cx="84969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 sz="2200" b="1" i="0" u="none" strike="noStrike" cap="none">
                <a:solidFill>
                  <a:srgbClr val="FFFFFF"/>
                </a:solidFill>
                <a:latin typeface="Calibri"/>
                <a:ea typeface="Calibri"/>
                <a:cs typeface="Calibri"/>
                <a:sym typeface="Calibri"/>
              </a:rPr>
              <a:t>2022 Summer Butler-FNL Project Presentation</a:t>
            </a:r>
            <a:endParaRPr sz="2200" i="0" u="none" strike="noStrike" cap="none">
              <a:solidFill>
                <a:schemeClr val="dk1"/>
              </a:solidFill>
              <a:latin typeface="Calibri"/>
              <a:ea typeface="Calibri"/>
              <a:cs typeface="Calibri"/>
              <a:sym typeface="Calibri"/>
            </a:endParaRPr>
          </a:p>
        </p:txBody>
      </p:sp>
      <p:sp>
        <p:nvSpPr>
          <p:cNvPr id="380" name="Google Shape;380;p38"/>
          <p:cNvSpPr txBox="1"/>
          <p:nvPr/>
        </p:nvSpPr>
        <p:spPr>
          <a:xfrm>
            <a:off x="323490" y="4742864"/>
            <a:ext cx="1604506"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FFFFFF"/>
                </a:solidFill>
                <a:latin typeface="Calibri"/>
                <a:ea typeface="Calibri"/>
                <a:cs typeface="Calibri"/>
                <a:sym typeface="Calibri"/>
              </a:rPr>
              <a:t>July 27, 2022</a:t>
            </a:r>
            <a:endParaRPr sz="1200" b="0" i="0" u="none" strike="noStrike" cap="none">
              <a:solidFill>
                <a:schemeClr val="dk1"/>
              </a:solidFill>
              <a:latin typeface="Calibri"/>
              <a:ea typeface="Calibri"/>
              <a:cs typeface="Calibri"/>
              <a:sym typeface="Calibri"/>
            </a:endParaRPr>
          </a:p>
        </p:txBody>
      </p:sp>
      <p:pic>
        <p:nvPicPr>
          <p:cNvPr id="381" name="Google Shape;381;p38"/>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382" name="Google Shape;382;p38"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383" name="Google Shape;383;p38"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384" name="Google Shape;384;p38"/>
          <p:cNvPicPr preferRelativeResize="0"/>
          <p:nvPr/>
        </p:nvPicPr>
        <p:blipFill rotWithShape="1">
          <a:blip r:embed="rId6">
            <a:alphaModFix/>
          </a:blip>
          <a:srcRect/>
          <a:stretch/>
        </p:blipFill>
        <p:spPr>
          <a:xfrm>
            <a:off x="3398654" y="212894"/>
            <a:ext cx="1685902" cy="455135"/>
          </a:xfrm>
          <a:prstGeom prst="rect">
            <a:avLst/>
          </a:prstGeom>
          <a:noFill/>
          <a:ln>
            <a:noFill/>
          </a:ln>
        </p:spPr>
      </p:pic>
      <p:sp>
        <p:nvSpPr>
          <p:cNvPr id="385" name="Google Shape;385;p38"/>
          <p:cNvSpPr txBox="1"/>
          <p:nvPr/>
        </p:nvSpPr>
        <p:spPr>
          <a:xfrm>
            <a:off x="323490" y="4421958"/>
            <a:ext cx="3625500" cy="213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100"/>
              <a:buFont typeface="Arial"/>
              <a:buNone/>
            </a:pPr>
            <a:r>
              <a:rPr lang="en" sz="1300" i="0" u="none" strike="noStrike" cap="none">
                <a:solidFill>
                  <a:srgbClr val="FFFFFF"/>
                </a:solidFill>
                <a:latin typeface="Calibri"/>
                <a:ea typeface="Calibri"/>
                <a:cs typeface="Calibri"/>
                <a:sym typeface="Calibri"/>
              </a:rPr>
              <a:t>Titli Sarkar, Naomi Ohashi | FNLCR</a:t>
            </a:r>
            <a:endParaRPr sz="1300" i="0" u="none" strike="noStrike" cap="none">
              <a:solidFill>
                <a:schemeClr val="dk1"/>
              </a:solidFill>
              <a:latin typeface="Calibri"/>
              <a:ea typeface="Calibri"/>
              <a:cs typeface="Calibri"/>
              <a:sym typeface="Calibri"/>
            </a:endParaRPr>
          </a:p>
        </p:txBody>
      </p:sp>
      <p:pic>
        <p:nvPicPr>
          <p:cNvPr id="386" name="Google Shape;386;p38"/>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23"/>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Data Sourcing and Curation</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Split and Featurize Data</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Model Training</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783" name="Google Shape;783;p23"/>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24"/>
          <p:cNvSpPr/>
          <p:nvPr/>
        </p:nvSpPr>
        <p:spPr>
          <a:xfrm>
            <a:off x="3128250" y="1767100"/>
            <a:ext cx="2887500" cy="4815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Pre-curated, Merged, and </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Supplied Beforehand</a:t>
            </a:r>
            <a:endParaRPr sz="1500" b="0" i="0" u="none" strike="noStrike" cap="none">
              <a:solidFill>
                <a:srgbClr val="000000"/>
              </a:solidFill>
              <a:latin typeface="Arial"/>
              <a:ea typeface="Arial"/>
              <a:cs typeface="Arial"/>
              <a:sym typeface="Arial"/>
            </a:endParaRPr>
          </a:p>
        </p:txBody>
      </p:sp>
      <p:cxnSp>
        <p:nvCxnSpPr>
          <p:cNvPr id="789" name="Google Shape;789;p24"/>
          <p:cNvCxnSpPr>
            <a:endCxn id="790" idx="2"/>
          </p:cNvCxnSpPr>
          <p:nvPr/>
        </p:nvCxnSpPr>
        <p:spPr>
          <a:xfrm>
            <a:off x="2097350" y="2981313"/>
            <a:ext cx="5917200" cy="803700"/>
          </a:xfrm>
          <a:prstGeom prst="bentConnector4">
            <a:avLst>
              <a:gd name="adj1" fmla="val -450"/>
              <a:gd name="adj2" fmla="val 153311"/>
            </a:avLst>
          </a:prstGeom>
          <a:noFill/>
          <a:ln w="38100" cap="flat" cmpd="sng">
            <a:solidFill>
              <a:schemeClr val="dk2"/>
            </a:solidFill>
            <a:prstDash val="solid"/>
            <a:round/>
            <a:headEnd type="none" w="sm" len="sm"/>
            <a:tailEnd type="none" w="sm" len="sm"/>
          </a:ln>
        </p:spPr>
      </p:cxnSp>
      <p:sp>
        <p:nvSpPr>
          <p:cNvPr id="791" name="Google Shape;791;p24"/>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Data Splitting (Scaffold Split)</a:t>
            </a:r>
            <a:endParaRPr b="1">
              <a:latin typeface="Calibri"/>
              <a:ea typeface="Calibri"/>
              <a:cs typeface="Calibri"/>
              <a:sym typeface="Calibri"/>
            </a:endParaRPr>
          </a:p>
        </p:txBody>
      </p:sp>
      <p:sp>
        <p:nvSpPr>
          <p:cNvPr id="792" name="Google Shape;792;p24"/>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latin typeface="Calibri"/>
                <a:ea typeface="Calibri"/>
                <a:cs typeface="Calibri"/>
                <a:sym typeface="Calibri"/>
              </a:rPr>
              <a:t>31</a:t>
            </a:fld>
            <a:endParaRPr>
              <a:latin typeface="Calibri"/>
              <a:ea typeface="Calibri"/>
              <a:cs typeface="Calibri"/>
              <a:sym typeface="Calibri"/>
            </a:endParaRPr>
          </a:p>
        </p:txBody>
      </p:sp>
      <p:sp>
        <p:nvSpPr>
          <p:cNvPr id="793" name="Google Shape;793;p24"/>
          <p:cNvSpPr/>
          <p:nvPr/>
        </p:nvSpPr>
        <p:spPr>
          <a:xfrm>
            <a:off x="3899000" y="2365725"/>
            <a:ext cx="4870800" cy="666600"/>
          </a:xfrm>
          <a:prstGeom prst="roundRect">
            <a:avLst>
              <a:gd name="adj" fmla="val 16667"/>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Union Trainset </a:t>
            </a:r>
            <a:endParaRPr sz="1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(Scaffold split)</a:t>
            </a:r>
            <a:endParaRPr sz="1200" b="1" i="0" u="none" strike="noStrike" cap="none">
              <a:solidFill>
                <a:schemeClr val="dk1"/>
              </a:solidFill>
              <a:latin typeface="Calibri"/>
              <a:ea typeface="Calibri"/>
              <a:cs typeface="Calibri"/>
              <a:sym typeface="Calibri"/>
            </a:endParaRPr>
          </a:p>
        </p:txBody>
      </p:sp>
      <p:sp>
        <p:nvSpPr>
          <p:cNvPr id="794" name="Google Shape;794;p24"/>
          <p:cNvSpPr/>
          <p:nvPr/>
        </p:nvSpPr>
        <p:spPr>
          <a:xfrm>
            <a:off x="3899000" y="3118413"/>
            <a:ext cx="1510500" cy="666600"/>
          </a:xfrm>
          <a:prstGeom prst="roundRect">
            <a:avLst>
              <a:gd name="adj" fmla="val 16667"/>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Train</a:t>
            </a:r>
            <a:r>
              <a:rPr lang="en" sz="1300" b="0" i="0" u="none" strike="noStrike" cap="none">
                <a:solidFill>
                  <a:schemeClr val="dk1"/>
                </a:solidFill>
                <a:latin typeface="Calibri"/>
                <a:ea typeface="Calibri"/>
                <a:cs typeface="Calibri"/>
                <a:sym typeface="Calibri"/>
              </a:rPr>
              <a:t>(~70%)</a:t>
            </a:r>
            <a:endParaRPr sz="1800" b="1" i="0" u="none" strike="noStrike" cap="none">
              <a:solidFill>
                <a:schemeClr val="dk1"/>
              </a:solidFill>
              <a:latin typeface="Calibri"/>
              <a:ea typeface="Calibri"/>
              <a:cs typeface="Calibri"/>
              <a:sym typeface="Calibri"/>
            </a:endParaRPr>
          </a:p>
        </p:txBody>
      </p:sp>
      <p:sp>
        <p:nvSpPr>
          <p:cNvPr id="795" name="Google Shape;795;p24"/>
          <p:cNvSpPr/>
          <p:nvPr/>
        </p:nvSpPr>
        <p:spPr>
          <a:xfrm>
            <a:off x="374100" y="2365713"/>
            <a:ext cx="3467100" cy="666600"/>
          </a:xfrm>
          <a:prstGeom prst="roundRect">
            <a:avLst>
              <a:gd name="adj" fmla="val 16667"/>
            </a:avLst>
          </a:prstGeom>
          <a:gradFill>
            <a:gsLst>
              <a:gs pos="0">
                <a:srgbClr val="FDECDB"/>
              </a:gs>
              <a:gs pos="100000">
                <a:srgbClr val="F0A96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Union Testset </a:t>
            </a:r>
            <a:endParaRPr sz="1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(External Dataset)</a:t>
            </a:r>
            <a:endParaRPr sz="1200" b="1" i="0" u="none" strike="noStrike" cap="none">
              <a:solidFill>
                <a:schemeClr val="dk1"/>
              </a:solidFill>
              <a:latin typeface="Calibri"/>
              <a:ea typeface="Calibri"/>
              <a:cs typeface="Calibri"/>
              <a:sym typeface="Calibri"/>
            </a:endParaRPr>
          </a:p>
        </p:txBody>
      </p:sp>
      <p:sp>
        <p:nvSpPr>
          <p:cNvPr id="790" name="Google Shape;790;p24"/>
          <p:cNvSpPr/>
          <p:nvPr/>
        </p:nvSpPr>
        <p:spPr>
          <a:xfrm>
            <a:off x="7259300" y="3118413"/>
            <a:ext cx="1510500" cy="666600"/>
          </a:xfrm>
          <a:prstGeom prst="roundRect">
            <a:avLst>
              <a:gd name="adj" fmla="val 16667"/>
            </a:avLst>
          </a:prstGeom>
          <a:gradFill>
            <a:gsLst>
              <a:gs pos="0">
                <a:srgbClr val="FDECDB"/>
              </a:gs>
              <a:gs pos="100000">
                <a:srgbClr val="F0A96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Test</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Calibri"/>
                <a:ea typeface="Calibri"/>
                <a:cs typeface="Calibri"/>
                <a:sym typeface="Calibri"/>
              </a:rPr>
              <a:t>(Minimal # of Samples)</a:t>
            </a:r>
            <a:endParaRPr sz="1000" b="1" i="0" u="none" strike="noStrike" cap="none">
              <a:solidFill>
                <a:schemeClr val="dk1"/>
              </a:solidFill>
              <a:latin typeface="Calibri"/>
              <a:ea typeface="Calibri"/>
              <a:cs typeface="Calibri"/>
              <a:sym typeface="Calibri"/>
            </a:endParaRPr>
          </a:p>
        </p:txBody>
      </p:sp>
      <p:sp>
        <p:nvSpPr>
          <p:cNvPr id="796" name="Google Shape;796;p24"/>
          <p:cNvSpPr/>
          <p:nvPr/>
        </p:nvSpPr>
        <p:spPr>
          <a:xfrm>
            <a:off x="5579150" y="3118425"/>
            <a:ext cx="1510500" cy="666600"/>
          </a:xfrm>
          <a:prstGeom prst="roundRect">
            <a:avLst>
              <a:gd name="adj" fmla="val 16667"/>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Valid</a:t>
            </a:r>
            <a:r>
              <a:rPr lang="en" sz="1300" b="0" i="0" u="none" strike="noStrike" cap="none">
                <a:solidFill>
                  <a:schemeClr val="dk1"/>
                </a:solidFill>
                <a:latin typeface="Calibri"/>
                <a:ea typeface="Calibri"/>
                <a:cs typeface="Calibri"/>
                <a:sym typeface="Calibri"/>
              </a:rPr>
              <a:t>(~15%)</a:t>
            </a:r>
            <a:endParaRPr sz="1800" b="1" i="0" u="none" strike="noStrike" cap="none">
              <a:solidFill>
                <a:schemeClr val="dk1"/>
              </a:solidFill>
              <a:latin typeface="Calibri"/>
              <a:ea typeface="Calibri"/>
              <a:cs typeface="Calibri"/>
              <a:sym typeface="Calibri"/>
            </a:endParaRPr>
          </a:p>
        </p:txBody>
      </p:sp>
      <p:sp>
        <p:nvSpPr>
          <p:cNvPr id="797" name="Google Shape;797;p24"/>
          <p:cNvSpPr/>
          <p:nvPr/>
        </p:nvSpPr>
        <p:spPr>
          <a:xfrm>
            <a:off x="3665750" y="3972700"/>
            <a:ext cx="452700" cy="481500"/>
          </a:xfrm>
          <a:prstGeom prst="mathPlus">
            <a:avLst>
              <a:gd name="adj1" fmla="val 23520"/>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8" name="Google Shape;798;p24"/>
          <p:cNvCxnSpPr/>
          <p:nvPr/>
        </p:nvCxnSpPr>
        <p:spPr>
          <a:xfrm>
            <a:off x="5129125" y="1662825"/>
            <a:ext cx="1562400" cy="702900"/>
          </a:xfrm>
          <a:prstGeom prst="straightConnector1">
            <a:avLst/>
          </a:prstGeom>
          <a:noFill/>
          <a:ln w="38100" cap="flat" cmpd="sng">
            <a:solidFill>
              <a:schemeClr val="dk2"/>
            </a:solidFill>
            <a:prstDash val="solid"/>
            <a:round/>
            <a:headEnd type="none" w="sm" len="sm"/>
            <a:tailEnd type="stealth" w="med" len="med"/>
          </a:ln>
        </p:spPr>
      </p:cxnSp>
      <p:cxnSp>
        <p:nvCxnSpPr>
          <p:cNvPr id="799" name="Google Shape;799;p24"/>
          <p:cNvCxnSpPr>
            <a:endCxn id="795" idx="0"/>
          </p:cNvCxnSpPr>
          <p:nvPr/>
        </p:nvCxnSpPr>
        <p:spPr>
          <a:xfrm flipH="1">
            <a:off x="2107650" y="1662813"/>
            <a:ext cx="1883400" cy="702900"/>
          </a:xfrm>
          <a:prstGeom prst="straightConnector1">
            <a:avLst/>
          </a:prstGeom>
          <a:noFill/>
          <a:ln w="38100" cap="flat" cmpd="sng">
            <a:solidFill>
              <a:schemeClr val="dk2"/>
            </a:solidFill>
            <a:prstDash val="solid"/>
            <a:round/>
            <a:headEnd type="none" w="sm" len="sm"/>
            <a:tailEnd type="stealth" w="med" len="med"/>
          </a:ln>
        </p:spPr>
      </p:cxnSp>
      <p:sp>
        <p:nvSpPr>
          <p:cNvPr id="800" name="Google Shape;800;p24"/>
          <p:cNvSpPr/>
          <p:nvPr/>
        </p:nvSpPr>
        <p:spPr>
          <a:xfrm>
            <a:off x="374100" y="983388"/>
            <a:ext cx="8395800" cy="666600"/>
          </a:xfrm>
          <a:prstGeom prst="roundRect">
            <a:avLst>
              <a:gd name="adj" fmla="val 16667"/>
            </a:avLst>
          </a:prstGeom>
          <a:gradFill>
            <a:gsLst>
              <a:gs pos="0">
                <a:srgbClr val="CFE2F3"/>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MoDaC Safety Screen Targets Asset </a:t>
            </a:r>
            <a:endParaRPr sz="1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dk1"/>
                </a:solidFill>
                <a:latin typeface="Calibri"/>
                <a:ea typeface="Calibri"/>
                <a:cs typeface="Calibri"/>
                <a:sym typeface="Calibri"/>
              </a:rPr>
              <a:t>(Raw Data from DTC, ChEMBL, ExCAPE) </a:t>
            </a:r>
            <a:endParaRPr sz="1300" b="1" i="0" u="none" strike="noStrike" cap="none">
              <a:solidFill>
                <a:schemeClr val="dk1"/>
              </a:solidFill>
              <a:latin typeface="Calibri"/>
              <a:ea typeface="Calibri"/>
              <a:cs typeface="Calibri"/>
              <a:sym typeface="Calibri"/>
            </a:endParaRPr>
          </a:p>
        </p:txBody>
      </p:sp>
      <p:sp>
        <p:nvSpPr>
          <p:cNvPr id="801" name="Google Shape;801;p24"/>
          <p:cNvSpPr txBox="1"/>
          <p:nvPr/>
        </p:nvSpPr>
        <p:spPr>
          <a:xfrm>
            <a:off x="2392100" y="4282463"/>
            <a:ext cx="30000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802" name="Google Shape;802;p24"/>
          <p:cNvSpPr txBox="1"/>
          <p:nvPr/>
        </p:nvSpPr>
        <p:spPr>
          <a:xfrm>
            <a:off x="5342275" y="4305725"/>
            <a:ext cx="3337500" cy="3693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Splitter = </a:t>
            </a:r>
            <a:r>
              <a:rPr lang="en" sz="1200" b="1" i="0" u="none" strike="noStrike" cap="none">
                <a:solidFill>
                  <a:srgbClr val="000000"/>
                </a:solidFill>
                <a:latin typeface="Calibri"/>
                <a:ea typeface="Calibri"/>
                <a:cs typeface="Calibri"/>
                <a:sym typeface="Calibri"/>
              </a:rPr>
              <a:t>Scaffold </a:t>
            </a:r>
            <a:r>
              <a:rPr lang="en" sz="1200" b="1" i="0" u="none" strike="noStrike" cap="none">
                <a:solidFill>
                  <a:srgbClr val="FF0000"/>
                </a:solidFill>
                <a:latin typeface="Calibri"/>
                <a:ea typeface="Calibri"/>
                <a:cs typeface="Calibri"/>
                <a:sym typeface="Calibri"/>
              </a:rPr>
              <a:t>|</a:t>
            </a:r>
            <a:r>
              <a:rPr lang="en" sz="1200" b="1" i="0" u="none" strike="noStrike" cap="none">
                <a:solidFill>
                  <a:srgbClr val="000000"/>
                </a:solidFill>
                <a:latin typeface="Calibri"/>
                <a:ea typeface="Calibri"/>
                <a:cs typeface="Calibri"/>
                <a:sym typeface="Calibri"/>
              </a:rPr>
              <a:t> </a:t>
            </a:r>
            <a:r>
              <a:rPr lang="en" sz="1200" b="0" i="0" u="none" strike="noStrike" cap="none">
                <a:solidFill>
                  <a:srgbClr val="000000"/>
                </a:solidFill>
                <a:latin typeface="Calibri"/>
                <a:ea typeface="Calibri"/>
                <a:cs typeface="Calibri"/>
                <a:sym typeface="Calibri"/>
              </a:rPr>
              <a:t>Featurizer = </a:t>
            </a:r>
            <a:r>
              <a:rPr lang="en" sz="1200" b="1" i="0" u="none" strike="noStrike" cap="none">
                <a:solidFill>
                  <a:srgbClr val="000000"/>
                </a:solidFill>
                <a:latin typeface="Calibri"/>
                <a:ea typeface="Calibri"/>
                <a:cs typeface="Calibri"/>
                <a:sym typeface="Calibri"/>
              </a:rPr>
              <a:t>ECFP/Graphconv</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26"/>
          <p:cNvSpPr txBox="1">
            <a:spLocks noGrp="1"/>
          </p:cNvSpPr>
          <p:nvPr>
            <p:ph type="title"/>
          </p:nvPr>
        </p:nvSpPr>
        <p:spPr>
          <a:xfrm>
            <a:off x="628650" y="28603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667"/>
              <a:buNone/>
            </a:pPr>
            <a:r>
              <a:rPr lang="en" b="1">
                <a:latin typeface="Calibri"/>
                <a:ea typeface="Calibri"/>
                <a:cs typeface="Calibri"/>
                <a:sym typeface="Calibri"/>
              </a:rPr>
              <a:t>Tanimoto Distance Plot: Train to Test/Valid</a:t>
            </a:r>
            <a:endParaRPr b="1">
              <a:latin typeface="Calibri"/>
              <a:ea typeface="Calibri"/>
              <a:cs typeface="Calibri"/>
              <a:sym typeface="Calibri"/>
            </a:endParaRPr>
          </a:p>
        </p:txBody>
      </p:sp>
      <p:pic>
        <p:nvPicPr>
          <p:cNvPr id="808" name="Google Shape;808;p26"/>
          <p:cNvPicPr preferRelativeResize="0"/>
          <p:nvPr/>
        </p:nvPicPr>
        <p:blipFill rotWithShape="1">
          <a:blip r:embed="rId3">
            <a:alphaModFix/>
          </a:blip>
          <a:srcRect/>
          <a:stretch/>
        </p:blipFill>
        <p:spPr>
          <a:xfrm>
            <a:off x="3187144" y="897125"/>
            <a:ext cx="1828800" cy="1828800"/>
          </a:xfrm>
          <a:prstGeom prst="rect">
            <a:avLst/>
          </a:prstGeom>
          <a:noFill/>
          <a:ln>
            <a:noFill/>
          </a:ln>
        </p:spPr>
      </p:pic>
      <p:pic>
        <p:nvPicPr>
          <p:cNvPr id="809" name="Google Shape;809;p26"/>
          <p:cNvPicPr preferRelativeResize="0"/>
          <p:nvPr/>
        </p:nvPicPr>
        <p:blipFill rotWithShape="1">
          <a:blip r:embed="rId4">
            <a:alphaModFix/>
          </a:blip>
          <a:srcRect/>
          <a:stretch/>
        </p:blipFill>
        <p:spPr>
          <a:xfrm>
            <a:off x="3187150" y="2819525"/>
            <a:ext cx="1828800" cy="1828800"/>
          </a:xfrm>
          <a:prstGeom prst="rect">
            <a:avLst/>
          </a:prstGeom>
          <a:noFill/>
          <a:ln>
            <a:noFill/>
          </a:ln>
        </p:spPr>
      </p:pic>
      <p:sp>
        <p:nvSpPr>
          <p:cNvPr id="810" name="Google Shape;810;p26"/>
          <p:cNvSpPr txBox="1"/>
          <p:nvPr/>
        </p:nvSpPr>
        <p:spPr>
          <a:xfrm>
            <a:off x="5120425" y="1395875"/>
            <a:ext cx="1065000" cy="9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CYP2D6</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Union/Split</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8868</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1855</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-valid    1565</a:t>
            </a:r>
            <a:endParaRPr sz="1400" b="0" i="0" u="none" strike="noStrike" cap="none">
              <a:solidFill>
                <a:srgbClr val="000000"/>
              </a:solidFill>
              <a:latin typeface="Calibri"/>
              <a:ea typeface="Calibri"/>
              <a:cs typeface="Calibri"/>
              <a:sym typeface="Calibri"/>
            </a:endParaRPr>
          </a:p>
        </p:txBody>
      </p:sp>
      <p:sp>
        <p:nvSpPr>
          <p:cNvPr id="811" name="Google Shape;811;p26"/>
          <p:cNvSpPr txBox="1"/>
          <p:nvPr/>
        </p:nvSpPr>
        <p:spPr>
          <a:xfrm>
            <a:off x="5120425" y="3331425"/>
            <a:ext cx="963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CYP2D6</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10445</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1843</a:t>
            </a:r>
            <a:endParaRPr sz="1400" b="0" i="0" u="none" strike="noStrike" cap="none">
              <a:solidFill>
                <a:srgbClr val="000000"/>
              </a:solidFill>
              <a:latin typeface="Calibri"/>
              <a:ea typeface="Calibri"/>
              <a:cs typeface="Calibri"/>
              <a:sym typeface="Calibri"/>
            </a:endParaRPr>
          </a:p>
        </p:txBody>
      </p:sp>
      <p:pic>
        <p:nvPicPr>
          <p:cNvPr id="812" name="Google Shape;812;p26"/>
          <p:cNvPicPr preferRelativeResize="0"/>
          <p:nvPr/>
        </p:nvPicPr>
        <p:blipFill rotWithShape="1">
          <a:blip r:embed="rId5">
            <a:alphaModFix/>
          </a:blip>
          <a:srcRect/>
          <a:stretch/>
        </p:blipFill>
        <p:spPr>
          <a:xfrm>
            <a:off x="6043625" y="897129"/>
            <a:ext cx="1828800" cy="1828800"/>
          </a:xfrm>
          <a:prstGeom prst="rect">
            <a:avLst/>
          </a:prstGeom>
          <a:noFill/>
          <a:ln>
            <a:noFill/>
          </a:ln>
        </p:spPr>
      </p:pic>
      <p:sp>
        <p:nvSpPr>
          <p:cNvPr id="813" name="Google Shape;813;p26"/>
          <p:cNvSpPr txBox="1"/>
          <p:nvPr/>
        </p:nvSpPr>
        <p:spPr>
          <a:xfrm>
            <a:off x="8026850" y="1395875"/>
            <a:ext cx="929100" cy="9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CYP2C9</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Union/Split</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9615</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2007</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-valid    1697</a:t>
            </a:r>
            <a:endParaRPr sz="1400" b="0" i="0" u="none" strike="noStrike" cap="none">
              <a:solidFill>
                <a:srgbClr val="000000"/>
              </a:solidFill>
              <a:latin typeface="Calibri"/>
              <a:ea typeface="Calibri"/>
              <a:cs typeface="Calibri"/>
              <a:sym typeface="Calibri"/>
            </a:endParaRPr>
          </a:p>
        </p:txBody>
      </p:sp>
      <p:pic>
        <p:nvPicPr>
          <p:cNvPr id="814" name="Google Shape;814;p26"/>
          <p:cNvPicPr preferRelativeResize="0"/>
          <p:nvPr/>
        </p:nvPicPr>
        <p:blipFill rotWithShape="1">
          <a:blip r:embed="rId6">
            <a:alphaModFix/>
          </a:blip>
          <a:srcRect/>
          <a:stretch/>
        </p:blipFill>
        <p:spPr>
          <a:xfrm>
            <a:off x="6043625" y="2819530"/>
            <a:ext cx="1828800" cy="1828800"/>
          </a:xfrm>
          <a:prstGeom prst="rect">
            <a:avLst/>
          </a:prstGeom>
          <a:noFill/>
          <a:ln>
            <a:noFill/>
          </a:ln>
        </p:spPr>
      </p:pic>
      <p:sp>
        <p:nvSpPr>
          <p:cNvPr id="815" name="Google Shape;815;p26"/>
          <p:cNvSpPr txBox="1"/>
          <p:nvPr/>
        </p:nvSpPr>
        <p:spPr>
          <a:xfrm>
            <a:off x="8009900" y="3331425"/>
            <a:ext cx="963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CYP2C9</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11321</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1998</a:t>
            </a:r>
            <a:endParaRPr sz="1400" b="0" i="0" u="none" strike="noStrike" cap="none">
              <a:solidFill>
                <a:srgbClr val="000000"/>
              </a:solidFill>
              <a:latin typeface="Calibri"/>
              <a:ea typeface="Calibri"/>
              <a:cs typeface="Calibri"/>
              <a:sym typeface="Calibri"/>
            </a:endParaRPr>
          </a:p>
        </p:txBody>
      </p:sp>
      <p:pic>
        <p:nvPicPr>
          <p:cNvPr id="816" name="Google Shape;816;p26"/>
          <p:cNvPicPr preferRelativeResize="0"/>
          <p:nvPr/>
        </p:nvPicPr>
        <p:blipFill rotWithShape="1">
          <a:blip r:embed="rId7">
            <a:alphaModFix/>
          </a:blip>
          <a:srcRect/>
          <a:stretch/>
        </p:blipFill>
        <p:spPr>
          <a:xfrm>
            <a:off x="330675" y="897128"/>
            <a:ext cx="1828800" cy="1828800"/>
          </a:xfrm>
          <a:prstGeom prst="rect">
            <a:avLst/>
          </a:prstGeom>
          <a:noFill/>
          <a:ln>
            <a:noFill/>
          </a:ln>
        </p:spPr>
      </p:pic>
      <p:sp>
        <p:nvSpPr>
          <p:cNvPr id="817" name="Google Shape;817;p26"/>
          <p:cNvSpPr txBox="1"/>
          <p:nvPr/>
        </p:nvSpPr>
        <p:spPr>
          <a:xfrm>
            <a:off x="2224150" y="1395875"/>
            <a:ext cx="963000" cy="9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CYP3A4 </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Union/Split</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15112</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3157</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-valid     2668</a:t>
            </a:r>
            <a:endParaRPr sz="1400" b="0" i="0" u="none" strike="noStrike" cap="none">
              <a:solidFill>
                <a:srgbClr val="000000"/>
              </a:solidFill>
              <a:latin typeface="Calibri"/>
              <a:ea typeface="Calibri"/>
              <a:cs typeface="Calibri"/>
              <a:sym typeface="Calibri"/>
            </a:endParaRPr>
          </a:p>
        </p:txBody>
      </p:sp>
      <p:pic>
        <p:nvPicPr>
          <p:cNvPr id="818" name="Google Shape;818;p26"/>
          <p:cNvPicPr preferRelativeResize="0"/>
          <p:nvPr/>
        </p:nvPicPr>
        <p:blipFill rotWithShape="1">
          <a:blip r:embed="rId8">
            <a:alphaModFix/>
          </a:blip>
          <a:srcRect/>
          <a:stretch/>
        </p:blipFill>
        <p:spPr>
          <a:xfrm>
            <a:off x="330675" y="2819525"/>
            <a:ext cx="1828800" cy="1828800"/>
          </a:xfrm>
          <a:prstGeom prst="rect">
            <a:avLst/>
          </a:prstGeom>
          <a:noFill/>
          <a:ln>
            <a:noFill/>
          </a:ln>
        </p:spPr>
      </p:pic>
      <p:sp>
        <p:nvSpPr>
          <p:cNvPr id="819" name="Google Shape;819;p26"/>
          <p:cNvSpPr txBox="1"/>
          <p:nvPr/>
        </p:nvSpPr>
        <p:spPr>
          <a:xfrm>
            <a:off x="2191813" y="3331425"/>
            <a:ext cx="963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CYP3A4</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Union</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-train    17796</a:t>
            </a:r>
            <a:endParaRPr sz="1050" b="0" i="0" u="none" strike="noStrike" cap="none">
              <a:solidFill>
                <a:schemeClr val="accent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accent2"/>
                </a:solidFill>
                <a:highlight>
                  <a:srgbClr val="FFFFFF"/>
                </a:highlight>
                <a:latin typeface="Calibri"/>
                <a:ea typeface="Calibri"/>
                <a:cs typeface="Calibri"/>
                <a:sym typeface="Calibri"/>
              </a:rPr>
              <a:t>-test      3141</a:t>
            </a:r>
            <a:endParaRPr sz="1400" b="0" i="0" u="none" strike="noStrike" cap="none">
              <a:solidFill>
                <a:srgbClr val="000000"/>
              </a:solidFill>
              <a:latin typeface="Calibri"/>
              <a:ea typeface="Calibri"/>
              <a:cs typeface="Calibri"/>
              <a:sym typeface="Calibri"/>
            </a:endParaRPr>
          </a:p>
        </p:txBody>
      </p:sp>
      <p:sp>
        <p:nvSpPr>
          <p:cNvPr id="820" name="Google Shape;820;p26"/>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000000"/>
              </a:buClr>
              <a:buSzPts val="1125"/>
              <a:buFont typeface="Arial"/>
              <a:buNone/>
            </a:pPr>
            <a:fld id="{00000000-1234-1234-1234-123412341234}" type="slidenum">
              <a:rPr lang="en" sz="1125">
                <a:latin typeface="Calibri"/>
                <a:ea typeface="Calibri"/>
                <a:cs typeface="Calibri"/>
                <a:sym typeface="Calibri"/>
              </a:rPr>
              <a:t>32</a:t>
            </a:fld>
            <a:endParaRPr sz="1125">
              <a:latin typeface="Calibri"/>
              <a:ea typeface="Calibri"/>
              <a:cs typeface="Calibri"/>
              <a:sym typeface="Calibri"/>
            </a:endParaRPr>
          </a:p>
        </p:txBody>
      </p:sp>
      <p:sp>
        <p:nvSpPr>
          <p:cNvPr id="821" name="Google Shape;821;p26"/>
          <p:cNvSpPr txBox="1"/>
          <p:nvPr/>
        </p:nvSpPr>
        <p:spPr>
          <a:xfrm>
            <a:off x="6074175" y="4711775"/>
            <a:ext cx="2629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Courtesy to Titli Sarkar</a:t>
            </a:r>
            <a:endParaRPr sz="1300" b="0" i="0" u="none" strike="noStrike" cap="non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27"/>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Data Sourcing and Curation</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Split and Featurize Data</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Model Training</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HPO and Predict Using Model</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827" name="Google Shape;827;p27"/>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9"/>
          <p:cNvSpPr txBox="1">
            <a:spLocks noGrp="1"/>
          </p:cNvSpPr>
          <p:nvPr>
            <p:ph type="title"/>
          </p:nvPr>
        </p:nvSpPr>
        <p:spPr>
          <a:xfrm>
            <a:off x="261800" y="450792"/>
            <a:ext cx="7886700" cy="4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400"/>
              <a:buFont typeface="Arial"/>
              <a:buNone/>
            </a:pPr>
            <a:r>
              <a:rPr lang="en" sz="1800" b="1">
                <a:latin typeface="Calibri"/>
                <a:ea typeface="Calibri"/>
                <a:cs typeface="Calibri"/>
                <a:sym typeface="Calibri"/>
              </a:rPr>
              <a:t>Retrain </a:t>
            </a:r>
            <a:r>
              <a:rPr lang="en" sz="1800">
                <a:latin typeface="Calibri"/>
                <a:ea typeface="Calibri"/>
                <a:cs typeface="Calibri"/>
                <a:sym typeface="Calibri"/>
              </a:rPr>
              <a:t>MoDaC Models + </a:t>
            </a:r>
            <a:r>
              <a:rPr lang="en" sz="1800" b="1">
                <a:latin typeface="Calibri"/>
                <a:ea typeface="Calibri"/>
                <a:cs typeface="Calibri"/>
                <a:sym typeface="Calibri"/>
              </a:rPr>
              <a:t>prediction </a:t>
            </a:r>
            <a:r>
              <a:rPr lang="en" sz="1800">
                <a:latin typeface="Calibri"/>
                <a:ea typeface="Calibri"/>
                <a:cs typeface="Calibri"/>
                <a:sym typeface="Calibri"/>
              </a:rPr>
              <a:t>on Union Testset (using AMPL 1.4.1)</a:t>
            </a:r>
            <a:endParaRPr sz="1800">
              <a:latin typeface="Calibri"/>
              <a:ea typeface="Calibri"/>
              <a:cs typeface="Calibri"/>
              <a:sym typeface="Calibri"/>
            </a:endParaRPr>
          </a:p>
        </p:txBody>
      </p:sp>
      <p:graphicFrame>
        <p:nvGraphicFramePr>
          <p:cNvPr id="833" name="Google Shape;833;p29"/>
          <p:cNvGraphicFramePr/>
          <p:nvPr/>
        </p:nvGraphicFramePr>
        <p:xfrm>
          <a:off x="1167897" y="1096274"/>
          <a:ext cx="3930675" cy="1157390"/>
        </p:xfrm>
        <a:graphic>
          <a:graphicData uri="http://schemas.openxmlformats.org/drawingml/2006/table">
            <a:tbl>
              <a:tblPr>
                <a:noFill/>
                <a:tableStyleId>{88506ED3-B83B-421C-B12A-C8175F160212}</a:tableStyleId>
              </a:tblPr>
              <a:tblGrid>
                <a:gridCol w="1047700">
                  <a:extLst>
                    <a:ext uri="{9D8B030D-6E8A-4147-A177-3AD203B41FA5}">
                      <a16:colId xmlns:a16="http://schemas.microsoft.com/office/drawing/2014/main" val="20000"/>
                    </a:ext>
                  </a:extLst>
                </a:gridCol>
                <a:gridCol w="809475">
                  <a:extLst>
                    <a:ext uri="{9D8B030D-6E8A-4147-A177-3AD203B41FA5}">
                      <a16:colId xmlns:a16="http://schemas.microsoft.com/office/drawing/2014/main" val="20001"/>
                    </a:ext>
                  </a:extLst>
                </a:gridCol>
                <a:gridCol w="1036750">
                  <a:extLst>
                    <a:ext uri="{9D8B030D-6E8A-4147-A177-3AD203B41FA5}">
                      <a16:colId xmlns:a16="http://schemas.microsoft.com/office/drawing/2014/main" val="20002"/>
                    </a:ext>
                  </a:extLst>
                </a:gridCol>
                <a:gridCol w="1036750">
                  <a:extLst>
                    <a:ext uri="{9D8B030D-6E8A-4147-A177-3AD203B41FA5}">
                      <a16:colId xmlns:a16="http://schemas.microsoft.com/office/drawing/2014/main" val="20003"/>
                    </a:ext>
                  </a:extLst>
                </a:gridCol>
              </a:tblGrid>
              <a:tr h="287600">
                <a:tc>
                  <a:txBody>
                    <a:bodyPr/>
                    <a:lstStyle/>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model</a:t>
                      </a:r>
                      <a:endParaRPr sz="1300" b="1" i="0" u="none" strike="noStrike" cap="none">
                        <a:solidFill>
                          <a:srgbClr val="000000"/>
                        </a:solidFill>
                        <a:latin typeface="Calibri"/>
                        <a:ea typeface="Calibri"/>
                        <a:cs typeface="Calibri"/>
                        <a:sym typeface="Calibri"/>
                      </a:endParaRPr>
                    </a:p>
                  </a:txBody>
                  <a:tcPr marL="4775" marR="4775" marT="477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Dist</a:t>
                      </a:r>
                      <a:endParaRPr sz="1300" b="1">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Metric</a:t>
                      </a:r>
                      <a:endParaRPr sz="1300" b="1" i="0" u="none" strike="noStrike" cap="none">
                        <a:solidFill>
                          <a:srgbClr val="000000"/>
                        </a:solidFill>
                        <a:latin typeface="Calibri"/>
                        <a:ea typeface="Calibri"/>
                        <a:cs typeface="Calibri"/>
                        <a:sym typeface="Calibri"/>
                      </a:endParaRPr>
                    </a:p>
                  </a:txBody>
                  <a:tcPr marL="4775" marR="4775" marT="477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Union</a:t>
                      </a:r>
                      <a:r>
                        <a:rPr lang="en" sz="1300" b="1">
                          <a:solidFill>
                            <a:srgbClr val="000000"/>
                          </a:solidFill>
                          <a:latin typeface="Calibri"/>
                          <a:ea typeface="Calibri"/>
                          <a:cs typeface="Calibri"/>
                          <a:sym typeface="Calibri"/>
                        </a:rPr>
                        <a:t> </a:t>
                      </a:r>
                      <a:r>
                        <a:rPr lang="en" sz="1300" b="1" u="none" strike="noStrike" cap="none">
                          <a:solidFill>
                            <a:srgbClr val="000000"/>
                          </a:solidFill>
                          <a:latin typeface="Calibri"/>
                          <a:ea typeface="Calibri"/>
                          <a:cs typeface="Calibri"/>
                          <a:sym typeface="Calibri"/>
                        </a:rPr>
                        <a:t>train</a:t>
                      </a:r>
                      <a:endParaRPr sz="1300" b="1">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r2_score</a:t>
                      </a:r>
                      <a:endParaRPr sz="1300" b="1" i="0" u="none" strike="noStrike" cap="none">
                        <a:solidFill>
                          <a:srgbClr val="000000"/>
                        </a:solidFill>
                        <a:latin typeface="Calibri"/>
                        <a:ea typeface="Calibri"/>
                        <a:cs typeface="Calibri"/>
                        <a:sym typeface="Calibri"/>
                      </a:endParaRPr>
                    </a:p>
                  </a:txBody>
                  <a:tcPr marL="4775" marR="4775" marT="477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rgbClr val="000000"/>
                          </a:solidFill>
                          <a:latin typeface="Calibri"/>
                          <a:ea typeface="Calibri"/>
                          <a:cs typeface="Calibri"/>
                          <a:sym typeface="Calibri"/>
                        </a:rPr>
                        <a:t>Union</a:t>
                      </a:r>
                      <a:r>
                        <a:rPr lang="en" sz="1300" b="1">
                          <a:solidFill>
                            <a:srgbClr val="000000"/>
                          </a:solidFill>
                          <a:latin typeface="Calibri"/>
                          <a:ea typeface="Calibri"/>
                          <a:cs typeface="Calibri"/>
                          <a:sym typeface="Calibri"/>
                        </a:rPr>
                        <a:t> </a:t>
                      </a:r>
                      <a:r>
                        <a:rPr lang="en" sz="1300" b="1" u="none" strike="noStrike" cap="none">
                          <a:solidFill>
                            <a:srgbClr val="000000"/>
                          </a:solidFill>
                          <a:latin typeface="Calibri"/>
                          <a:ea typeface="Calibri"/>
                          <a:cs typeface="Calibri"/>
                          <a:sym typeface="Calibri"/>
                        </a:rPr>
                        <a:t>test</a:t>
                      </a:r>
                      <a:r>
                        <a:rPr lang="en" sz="1300" b="1">
                          <a:solidFill>
                            <a:srgbClr val="000000"/>
                          </a:solidFill>
                          <a:latin typeface="Calibri"/>
                          <a:ea typeface="Calibri"/>
                          <a:cs typeface="Calibri"/>
                          <a:sym typeface="Calibri"/>
                        </a:rPr>
                        <a:t> </a:t>
                      </a:r>
                      <a:r>
                        <a:rPr lang="en" sz="1300" b="1" u="none" strike="noStrike" cap="none">
                          <a:solidFill>
                            <a:srgbClr val="000000"/>
                          </a:solidFill>
                          <a:latin typeface="Calibri"/>
                          <a:ea typeface="Calibri"/>
                          <a:cs typeface="Calibri"/>
                          <a:sym typeface="Calibri"/>
                        </a:rPr>
                        <a:t>r2_score</a:t>
                      </a:r>
                      <a:endParaRPr sz="1300" b="1" i="0" u="none" strike="noStrike" cap="none">
                        <a:solidFill>
                          <a:srgbClr val="000000"/>
                        </a:solidFill>
                        <a:latin typeface="Calibri"/>
                        <a:ea typeface="Calibri"/>
                        <a:cs typeface="Calibri"/>
                        <a:sym typeface="Calibri"/>
                      </a:endParaRPr>
                    </a:p>
                  </a:txBody>
                  <a:tcPr marL="4775" marR="4775" marT="477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52125">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CYP3A4</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Euclidean</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0.61</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rgbClr val="FF0000"/>
                          </a:solidFill>
                          <a:latin typeface="Calibri"/>
                          <a:ea typeface="Calibri"/>
                          <a:cs typeface="Calibri"/>
                          <a:sym typeface="Calibri"/>
                        </a:rPr>
                        <a:t>0.51</a:t>
                      </a:r>
                      <a:endParaRPr sz="1300" i="0" u="none" strike="noStrike" cap="none">
                        <a:solidFill>
                          <a:srgbClr val="FF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2125">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CYP2D6</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Euclidean</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0.65</a:t>
                      </a:r>
                      <a:endParaRPr sz="1300" i="0" u="none" strike="noStrike" cap="none">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rgbClr val="FF0000"/>
                          </a:solidFill>
                          <a:latin typeface="Calibri"/>
                          <a:ea typeface="Calibri"/>
                          <a:cs typeface="Calibri"/>
                          <a:sym typeface="Calibri"/>
                        </a:rPr>
                        <a:t>0.35</a:t>
                      </a:r>
                      <a:endParaRPr sz="1300" i="0" u="none" strike="noStrike" cap="none">
                        <a:solidFill>
                          <a:srgbClr val="FF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2125">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CYP2C9</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Euclidean</a:t>
                      </a:r>
                      <a:endParaRPr sz="1300" i="0" u="none" strike="noStrike" cap="none">
                        <a:solidFill>
                          <a:srgbClr val="00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0.40</a:t>
                      </a:r>
                      <a:endParaRPr sz="1300" i="0" u="none" strike="noStrike" cap="none">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solidFill>
                            <a:srgbClr val="FF0000"/>
                          </a:solidFill>
                          <a:latin typeface="Calibri"/>
                          <a:ea typeface="Calibri"/>
                          <a:cs typeface="Calibri"/>
                          <a:sym typeface="Calibri"/>
                        </a:rPr>
                        <a:t>0.30</a:t>
                      </a:r>
                      <a:endParaRPr sz="1300" i="0" u="none" strike="noStrike" cap="none">
                        <a:solidFill>
                          <a:srgbClr val="FF0000"/>
                        </a:solidFill>
                        <a:latin typeface="Calibri"/>
                        <a:ea typeface="Calibri"/>
                        <a:cs typeface="Calibri"/>
                        <a:sym typeface="Calibri"/>
                      </a:endParaRPr>
                    </a:p>
                  </a:txBody>
                  <a:tcPr marL="4775" marR="4775" marT="4775"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834" name="Google Shape;834;p29"/>
          <p:cNvSpPr txBox="1"/>
          <p:nvPr/>
        </p:nvSpPr>
        <p:spPr>
          <a:xfrm>
            <a:off x="6076400" y="995925"/>
            <a:ext cx="2947500" cy="30861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0"/>
              </a:spcBef>
              <a:spcAft>
                <a:spcPts val="0"/>
              </a:spcAft>
              <a:buClr>
                <a:schemeClr val="dk1"/>
              </a:buClr>
              <a:buSzPts val="1400"/>
              <a:buFont typeface="Calibri"/>
              <a:buChar char="•"/>
            </a:pPr>
            <a:r>
              <a:rPr lang="en" sz="1400" b="1" i="0" u="none" strike="noStrike" cap="none">
                <a:solidFill>
                  <a:schemeClr val="dk1"/>
                </a:solidFill>
                <a:latin typeface="Calibri"/>
                <a:ea typeface="Calibri"/>
                <a:cs typeface="Calibri"/>
                <a:sym typeface="Calibri"/>
              </a:rPr>
              <a:t>Purpose – predict using old models</a:t>
            </a:r>
            <a:endParaRPr sz="1100" b="0" i="0" u="none" strike="noStrike" cap="none">
              <a:solidFill>
                <a:srgbClr val="000000"/>
              </a:solidFill>
              <a:latin typeface="Calibri"/>
              <a:ea typeface="Calibri"/>
              <a:cs typeface="Calibri"/>
              <a:sym typeface="Calibri"/>
            </a:endParaRPr>
          </a:p>
          <a:p>
            <a:pPr marL="215900" marR="0" lvl="0" indent="-1270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215900" marR="0" lvl="0" indent="-2159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Use </a:t>
            </a:r>
            <a:r>
              <a:rPr lang="en" sz="1400" b="0" i="1" u="none" strike="noStrike" cap="none">
                <a:solidFill>
                  <a:schemeClr val="dk1"/>
                </a:solidFill>
                <a:latin typeface="Calibri"/>
                <a:ea typeface="Calibri"/>
                <a:cs typeface="Calibri"/>
                <a:sym typeface="Calibri"/>
              </a:rPr>
              <a:t>split file</a:t>
            </a:r>
            <a:r>
              <a:rPr lang="en" sz="1400" b="0" i="0" u="none" strike="noStrike" cap="none">
                <a:solidFill>
                  <a:schemeClr val="dk1"/>
                </a:solidFill>
                <a:latin typeface="Calibri"/>
                <a:ea typeface="Calibri"/>
                <a:cs typeface="Calibri"/>
                <a:sym typeface="Calibri"/>
              </a:rPr>
              <a:t> from pretrained models on MoDaC (AMPL 1.1.0)</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215900" marR="0" lvl="0" indent="-2159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Use </a:t>
            </a:r>
            <a:r>
              <a:rPr lang="en" sz="1400" b="0" i="1" u="none" strike="noStrike" cap="none">
                <a:solidFill>
                  <a:schemeClr val="dk1"/>
                </a:solidFill>
                <a:latin typeface="Calibri"/>
                <a:ea typeface="Calibri"/>
                <a:cs typeface="Calibri"/>
                <a:sym typeface="Calibri"/>
              </a:rPr>
              <a:t>best models</a:t>
            </a:r>
            <a:r>
              <a:rPr lang="en" sz="1400" b="0" i="0" u="none" strike="noStrike" cap="none">
                <a:solidFill>
                  <a:schemeClr val="dk1"/>
                </a:solidFill>
                <a:latin typeface="Calibri"/>
                <a:ea typeface="Calibri"/>
                <a:cs typeface="Calibri"/>
                <a:sym typeface="Calibri"/>
              </a:rPr>
              <a:t> uploaded in  MoDaC  (AMPL 1.1.0)</a:t>
            </a:r>
            <a:endParaRPr sz="1400" b="0" i="0" u="none" strike="noStrike" cap="none">
              <a:solidFill>
                <a:schemeClr val="dk1"/>
              </a:solidFill>
              <a:latin typeface="Calibri"/>
              <a:ea typeface="Calibri"/>
              <a:cs typeface="Calibri"/>
              <a:sym typeface="Calibri"/>
            </a:endParaRPr>
          </a:p>
          <a:p>
            <a:pPr marL="215900" marR="0" lvl="0" indent="-1270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215900" marR="0" lvl="0" indent="-2159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Use </a:t>
            </a:r>
            <a:r>
              <a:rPr lang="en" sz="1400" b="0" i="1" u="none" strike="noStrike" cap="none">
                <a:solidFill>
                  <a:schemeClr val="dk1"/>
                </a:solidFill>
                <a:latin typeface="Calibri"/>
                <a:ea typeface="Calibri"/>
                <a:cs typeface="Calibri"/>
                <a:sym typeface="Calibri"/>
              </a:rPr>
              <a:t>model parameters</a:t>
            </a:r>
            <a:r>
              <a:rPr lang="en" sz="1400" b="0" i="0" u="none" strike="noStrike" cap="none">
                <a:solidFill>
                  <a:schemeClr val="dk1"/>
                </a:solidFill>
                <a:latin typeface="Calibri"/>
                <a:ea typeface="Calibri"/>
                <a:cs typeface="Calibri"/>
                <a:sym typeface="Calibri"/>
              </a:rPr>
              <a:t> from MoDaC models (AMPL 1.1.0)</a:t>
            </a:r>
            <a:endParaRPr sz="1100" b="0" i="0" u="none" strike="noStrike" cap="none">
              <a:solidFill>
                <a:srgbClr val="000000"/>
              </a:solidFill>
              <a:latin typeface="Calibri"/>
              <a:ea typeface="Calibri"/>
              <a:cs typeface="Calibri"/>
              <a:sym typeface="Calibri"/>
            </a:endParaRPr>
          </a:p>
          <a:p>
            <a:pPr marL="215900" marR="0" lvl="0" indent="-1270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215900" marR="0" lvl="0" indent="-2159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No data curation</a:t>
            </a:r>
            <a:endParaRPr sz="1100" b="0" i="0" u="none" strike="noStrike" cap="none">
              <a:solidFill>
                <a:srgbClr val="000000"/>
              </a:solidFill>
              <a:latin typeface="Calibri"/>
              <a:ea typeface="Calibri"/>
              <a:cs typeface="Calibri"/>
              <a:sym typeface="Calibri"/>
            </a:endParaRPr>
          </a:p>
          <a:p>
            <a:pPr marL="215900" marR="0" lvl="0" indent="-1270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835" name="Google Shape;835;p29" descr="Chart, scatter chart&#10;&#10;Description automatically generated"/>
          <p:cNvPicPr preferRelativeResize="0"/>
          <p:nvPr/>
        </p:nvPicPr>
        <p:blipFill rotWithShape="1">
          <a:blip r:embed="rId3">
            <a:alphaModFix/>
          </a:blip>
          <a:srcRect/>
          <a:stretch/>
        </p:blipFill>
        <p:spPr>
          <a:xfrm>
            <a:off x="4092147" y="2370381"/>
            <a:ext cx="1965960" cy="1965960"/>
          </a:xfrm>
          <a:prstGeom prst="rect">
            <a:avLst/>
          </a:prstGeom>
          <a:noFill/>
          <a:ln>
            <a:noFill/>
          </a:ln>
        </p:spPr>
      </p:pic>
      <p:pic>
        <p:nvPicPr>
          <p:cNvPr id="836" name="Google Shape;836;p29" descr="Chart, scatter chart&#10;&#10;Description automatically generated"/>
          <p:cNvPicPr preferRelativeResize="0"/>
          <p:nvPr/>
        </p:nvPicPr>
        <p:blipFill rotWithShape="1">
          <a:blip r:embed="rId4">
            <a:alphaModFix/>
          </a:blip>
          <a:srcRect/>
          <a:stretch/>
        </p:blipFill>
        <p:spPr>
          <a:xfrm>
            <a:off x="2150374" y="2370381"/>
            <a:ext cx="1965693" cy="1965693"/>
          </a:xfrm>
          <a:prstGeom prst="rect">
            <a:avLst/>
          </a:prstGeom>
          <a:noFill/>
          <a:ln>
            <a:noFill/>
          </a:ln>
        </p:spPr>
      </p:pic>
      <p:pic>
        <p:nvPicPr>
          <p:cNvPr id="837" name="Google Shape;837;p29" descr="Chart, scatter chart&#10;&#10;Description automatically generated"/>
          <p:cNvPicPr preferRelativeResize="0"/>
          <p:nvPr/>
        </p:nvPicPr>
        <p:blipFill rotWithShape="1">
          <a:blip r:embed="rId5">
            <a:alphaModFix/>
          </a:blip>
          <a:srcRect/>
          <a:stretch/>
        </p:blipFill>
        <p:spPr>
          <a:xfrm>
            <a:off x="220469" y="2343160"/>
            <a:ext cx="1965693" cy="1965960"/>
          </a:xfrm>
          <a:prstGeom prst="rect">
            <a:avLst/>
          </a:prstGeom>
          <a:noFill/>
          <a:ln>
            <a:noFill/>
          </a:ln>
        </p:spPr>
      </p:pic>
      <p:sp>
        <p:nvSpPr>
          <p:cNvPr id="838" name="Google Shape;838;p29"/>
          <p:cNvSpPr txBox="1">
            <a:spLocks noGrp="1"/>
          </p:cNvSpPr>
          <p:nvPr>
            <p:ph type="title"/>
          </p:nvPr>
        </p:nvSpPr>
        <p:spPr>
          <a:xfrm>
            <a:off x="220475" y="111388"/>
            <a:ext cx="78741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solidFill>
                  <a:srgbClr val="000000"/>
                </a:solidFill>
                <a:latin typeface="Calibri"/>
                <a:ea typeface="Calibri"/>
                <a:cs typeface="Calibri"/>
                <a:sym typeface="Calibri"/>
              </a:rPr>
              <a:t>Baseline Models</a:t>
            </a:r>
            <a:endParaRPr b="1">
              <a:solidFill>
                <a:srgbClr val="000000"/>
              </a:solidFill>
              <a:latin typeface="Calibri"/>
              <a:ea typeface="Calibri"/>
              <a:cs typeface="Calibri"/>
              <a:sym typeface="Calibri"/>
            </a:endParaRPr>
          </a:p>
        </p:txBody>
      </p:sp>
      <p:sp>
        <p:nvSpPr>
          <p:cNvPr id="839" name="Google Shape;839;p29"/>
          <p:cNvSpPr txBox="1"/>
          <p:nvPr/>
        </p:nvSpPr>
        <p:spPr>
          <a:xfrm>
            <a:off x="3553050" y="4758375"/>
            <a:ext cx="2286000" cy="3078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840" name="Google Shape;840;p29"/>
          <p:cNvSpPr txBox="1"/>
          <p:nvPr/>
        </p:nvSpPr>
        <p:spPr>
          <a:xfrm>
            <a:off x="2452138" y="4297425"/>
            <a:ext cx="137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R2_score = 0.35</a:t>
            </a:r>
            <a:endParaRPr sz="1400" b="0" i="0" u="none" strike="noStrike" cap="none">
              <a:solidFill>
                <a:srgbClr val="FF0000"/>
              </a:solidFill>
              <a:latin typeface="Calibri"/>
              <a:ea typeface="Calibri"/>
              <a:cs typeface="Calibri"/>
              <a:sym typeface="Calibri"/>
            </a:endParaRPr>
          </a:p>
        </p:txBody>
      </p:sp>
      <p:sp>
        <p:nvSpPr>
          <p:cNvPr id="841" name="Google Shape;841;p29"/>
          <p:cNvSpPr txBox="1"/>
          <p:nvPr/>
        </p:nvSpPr>
        <p:spPr>
          <a:xfrm>
            <a:off x="4409225" y="4297425"/>
            <a:ext cx="137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R2_score = 0.30</a:t>
            </a:r>
            <a:endParaRPr sz="1400" b="0" i="0" u="none" strike="noStrike" cap="none">
              <a:solidFill>
                <a:srgbClr val="FF0000"/>
              </a:solidFill>
              <a:latin typeface="Calibri"/>
              <a:ea typeface="Calibri"/>
              <a:cs typeface="Calibri"/>
              <a:sym typeface="Calibri"/>
            </a:endParaRPr>
          </a:p>
        </p:txBody>
      </p:sp>
      <p:sp>
        <p:nvSpPr>
          <p:cNvPr id="842" name="Google Shape;842;p29"/>
          <p:cNvSpPr txBox="1"/>
          <p:nvPr/>
        </p:nvSpPr>
        <p:spPr>
          <a:xfrm>
            <a:off x="504325" y="4297425"/>
            <a:ext cx="137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R2_score = 0.51</a:t>
            </a:r>
            <a:endParaRPr sz="1400" b="0" i="0" u="none" strike="noStrike" cap="none">
              <a:solidFill>
                <a:srgbClr val="FF0000"/>
              </a:solidFill>
              <a:latin typeface="Calibri"/>
              <a:ea typeface="Calibri"/>
              <a:cs typeface="Calibri"/>
              <a:sym typeface="Calibri"/>
            </a:endParaRPr>
          </a:p>
        </p:txBody>
      </p:sp>
      <p:sp>
        <p:nvSpPr>
          <p:cNvPr id="843" name="Google Shape;843;p29"/>
          <p:cNvSpPr txBox="1"/>
          <p:nvPr/>
        </p:nvSpPr>
        <p:spPr>
          <a:xfrm>
            <a:off x="6211475" y="4719825"/>
            <a:ext cx="1883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Courtesy to Titli Sarkar</a:t>
            </a:r>
            <a:endParaRPr sz="1300" b="0" i="0" u="none" strike="noStrike" cap="non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0"/>
          <p:cNvSpPr txBox="1">
            <a:spLocks noGrp="1"/>
          </p:cNvSpPr>
          <p:nvPr>
            <p:ph type="title"/>
          </p:nvPr>
        </p:nvSpPr>
        <p:spPr>
          <a:xfrm>
            <a:off x="202575" y="138400"/>
            <a:ext cx="78741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Train</a:t>
            </a:r>
            <a:endParaRPr b="1">
              <a:latin typeface="Calibri"/>
              <a:ea typeface="Calibri"/>
              <a:cs typeface="Calibri"/>
              <a:sym typeface="Calibri"/>
            </a:endParaRPr>
          </a:p>
        </p:txBody>
      </p:sp>
      <p:sp>
        <p:nvSpPr>
          <p:cNvPr id="849" name="Google Shape;849;p30"/>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35</a:t>
            </a:fld>
            <a:endParaRPr sz="1100">
              <a:latin typeface="Calibri"/>
              <a:ea typeface="Calibri"/>
              <a:cs typeface="Calibri"/>
              <a:sym typeface="Calibri"/>
            </a:endParaRPr>
          </a:p>
        </p:txBody>
      </p:sp>
      <p:sp>
        <p:nvSpPr>
          <p:cNvPr id="850" name="Google Shape;850;p30"/>
          <p:cNvSpPr txBox="1"/>
          <p:nvPr/>
        </p:nvSpPr>
        <p:spPr>
          <a:xfrm>
            <a:off x="5192313" y="3213500"/>
            <a:ext cx="31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51" name="Google Shape;851;p30"/>
          <p:cNvSpPr txBox="1"/>
          <p:nvPr/>
        </p:nvSpPr>
        <p:spPr>
          <a:xfrm>
            <a:off x="369425" y="1184025"/>
            <a:ext cx="3741600" cy="1293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Model_Type: Neural Net</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Featurizer: GraphConv</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Prediction on Union_Test</a:t>
            </a:r>
            <a:endParaRPr sz="1800" b="0" i="0" u="none" strike="noStrike" cap="none">
              <a:solidFill>
                <a:srgbClr val="000000"/>
              </a:solidFill>
              <a:latin typeface="Calibri"/>
              <a:ea typeface="Calibri"/>
              <a:cs typeface="Calibri"/>
              <a:sym typeface="Calibri"/>
            </a:endParaRPr>
          </a:p>
        </p:txBody>
      </p:sp>
      <p:graphicFrame>
        <p:nvGraphicFramePr>
          <p:cNvPr id="852" name="Google Shape;852;p30"/>
          <p:cNvGraphicFramePr/>
          <p:nvPr/>
        </p:nvGraphicFramePr>
        <p:xfrm>
          <a:off x="3841925" y="1176713"/>
          <a:ext cx="4148075" cy="1326350"/>
        </p:xfrm>
        <a:graphic>
          <a:graphicData uri="http://schemas.openxmlformats.org/drawingml/2006/table">
            <a:tbl>
              <a:tblPr>
                <a:noFill/>
                <a:tableStyleId>{A22F1383-2533-44CB-A4F3-1CE6AC03AAFE}</a:tableStyleId>
              </a:tblPr>
              <a:tblGrid>
                <a:gridCol w="786450">
                  <a:extLst>
                    <a:ext uri="{9D8B030D-6E8A-4147-A177-3AD203B41FA5}">
                      <a16:colId xmlns:a16="http://schemas.microsoft.com/office/drawing/2014/main" val="20000"/>
                    </a:ext>
                  </a:extLst>
                </a:gridCol>
                <a:gridCol w="1120275">
                  <a:extLst>
                    <a:ext uri="{9D8B030D-6E8A-4147-A177-3AD203B41FA5}">
                      <a16:colId xmlns:a16="http://schemas.microsoft.com/office/drawing/2014/main" val="20001"/>
                    </a:ext>
                  </a:extLst>
                </a:gridCol>
                <a:gridCol w="1172875">
                  <a:extLst>
                    <a:ext uri="{9D8B030D-6E8A-4147-A177-3AD203B41FA5}">
                      <a16:colId xmlns:a16="http://schemas.microsoft.com/office/drawing/2014/main" val="20002"/>
                    </a:ext>
                  </a:extLst>
                </a:gridCol>
                <a:gridCol w="1068475">
                  <a:extLst>
                    <a:ext uri="{9D8B030D-6E8A-4147-A177-3AD203B41FA5}">
                      <a16:colId xmlns:a16="http://schemas.microsoft.com/office/drawing/2014/main" val="20003"/>
                    </a:ext>
                  </a:extLst>
                </a:gridCol>
              </a:tblGrid>
              <a:tr h="519200">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model</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Train</a:t>
                      </a:r>
                      <a:endParaRPr b="1">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Valid</a:t>
                      </a:r>
                      <a:endParaRPr b="1">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Union</a:t>
                      </a:r>
                      <a:r>
                        <a:rPr lang="en" b="1">
                          <a:solidFill>
                            <a:schemeClr val="dk1"/>
                          </a:solidFill>
                          <a:latin typeface="Calibri"/>
                          <a:ea typeface="Calibri"/>
                          <a:cs typeface="Calibri"/>
                          <a:sym typeface="Calibri"/>
                        </a:rPr>
                        <a:t> </a:t>
                      </a:r>
                      <a:r>
                        <a:rPr lang="en" sz="1400" b="1" u="none" strike="noStrike" cap="none">
                          <a:solidFill>
                            <a:schemeClr val="dk1"/>
                          </a:solidFill>
                          <a:latin typeface="Calibri"/>
                          <a:ea typeface="Calibri"/>
                          <a:cs typeface="Calibri"/>
                          <a:sym typeface="Calibri"/>
                        </a:rPr>
                        <a:t>test</a:t>
                      </a:r>
                      <a:endParaRPr sz="1400" b="1" u="none" strike="noStrike" cap="none">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62800">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CYP3A4</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0.58</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0.19</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0.43</a:t>
                      </a:r>
                      <a:endParaRPr sz="1400" u="none" strike="noStrike" cap="none">
                        <a:solidFill>
                          <a:srgbClr val="FF0000"/>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62800">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CYP2D6</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0.51</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0.13</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0.26</a:t>
                      </a:r>
                      <a:endParaRPr sz="1400" u="none" strike="noStrike" cap="none">
                        <a:solidFill>
                          <a:srgbClr val="FF0000"/>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62800">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CYP2C9</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0.48</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0.08</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0.21</a:t>
                      </a:r>
                      <a:endParaRPr sz="1400" u="none" strike="noStrike" cap="none">
                        <a:solidFill>
                          <a:srgbClr val="FF0000"/>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853" name="Google Shape;853;p30"/>
          <p:cNvPicPr preferRelativeResize="0"/>
          <p:nvPr/>
        </p:nvPicPr>
        <p:blipFill rotWithShape="1">
          <a:blip r:embed="rId3">
            <a:alphaModFix/>
          </a:blip>
          <a:srcRect/>
          <a:stretch/>
        </p:blipFill>
        <p:spPr>
          <a:xfrm>
            <a:off x="369425" y="2798791"/>
            <a:ext cx="2693050" cy="1443159"/>
          </a:xfrm>
          <a:prstGeom prst="rect">
            <a:avLst/>
          </a:prstGeom>
          <a:noFill/>
          <a:ln>
            <a:noFill/>
          </a:ln>
        </p:spPr>
      </p:pic>
      <p:pic>
        <p:nvPicPr>
          <p:cNvPr id="854" name="Google Shape;854;p30"/>
          <p:cNvPicPr preferRelativeResize="0"/>
          <p:nvPr/>
        </p:nvPicPr>
        <p:blipFill rotWithShape="1">
          <a:blip r:embed="rId4">
            <a:alphaModFix/>
          </a:blip>
          <a:srcRect/>
          <a:stretch/>
        </p:blipFill>
        <p:spPr>
          <a:xfrm>
            <a:off x="3225475" y="2800350"/>
            <a:ext cx="2693049" cy="1443175"/>
          </a:xfrm>
          <a:prstGeom prst="rect">
            <a:avLst/>
          </a:prstGeom>
          <a:noFill/>
          <a:ln>
            <a:noFill/>
          </a:ln>
        </p:spPr>
      </p:pic>
      <p:pic>
        <p:nvPicPr>
          <p:cNvPr id="855" name="Google Shape;855;p30"/>
          <p:cNvPicPr preferRelativeResize="0"/>
          <p:nvPr/>
        </p:nvPicPr>
        <p:blipFill rotWithShape="1">
          <a:blip r:embed="rId5">
            <a:alphaModFix/>
          </a:blip>
          <a:srcRect/>
          <a:stretch/>
        </p:blipFill>
        <p:spPr>
          <a:xfrm>
            <a:off x="6223331" y="2798763"/>
            <a:ext cx="2525556" cy="1443175"/>
          </a:xfrm>
          <a:prstGeom prst="rect">
            <a:avLst/>
          </a:prstGeom>
          <a:noFill/>
          <a:ln>
            <a:noFill/>
          </a:ln>
        </p:spPr>
      </p:pic>
      <p:sp>
        <p:nvSpPr>
          <p:cNvPr id="856" name="Google Shape;856;p30"/>
          <p:cNvSpPr txBox="1">
            <a:spLocks noGrp="1"/>
          </p:cNvSpPr>
          <p:nvPr>
            <p:ph type="body" idx="4294967295"/>
          </p:nvPr>
        </p:nvSpPr>
        <p:spPr>
          <a:xfrm>
            <a:off x="203975" y="479500"/>
            <a:ext cx="8544900" cy="269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800"/>
              <a:buNone/>
            </a:pPr>
            <a:r>
              <a:rPr lang="en" sz="1600">
                <a:solidFill>
                  <a:schemeClr val="dk1"/>
                </a:solidFill>
                <a:latin typeface="Calibri"/>
                <a:ea typeface="Calibri"/>
                <a:cs typeface="Calibri"/>
                <a:sym typeface="Calibri"/>
              </a:rPr>
              <a:t>CYP Model Performance on </a:t>
            </a:r>
            <a:r>
              <a:rPr lang="en" sz="1600" b="1">
                <a:solidFill>
                  <a:schemeClr val="dk1"/>
                </a:solidFill>
                <a:latin typeface="Calibri"/>
                <a:ea typeface="Calibri"/>
                <a:cs typeface="Calibri"/>
                <a:sym typeface="Calibri"/>
              </a:rPr>
              <a:t>Best MoDaC</a:t>
            </a:r>
            <a:r>
              <a:rPr lang="en" sz="1600">
                <a:solidFill>
                  <a:schemeClr val="dk1"/>
                </a:solidFill>
                <a:latin typeface="Calibri"/>
                <a:ea typeface="Calibri"/>
                <a:cs typeface="Calibri"/>
                <a:sym typeface="Calibri"/>
              </a:rPr>
              <a:t> </a:t>
            </a:r>
            <a:r>
              <a:rPr lang="en" sz="1600" b="1">
                <a:solidFill>
                  <a:schemeClr val="dk1"/>
                </a:solidFill>
                <a:latin typeface="Calibri"/>
                <a:ea typeface="Calibri"/>
                <a:cs typeface="Calibri"/>
                <a:sym typeface="Calibri"/>
              </a:rPr>
              <a:t>Model Parameters </a:t>
            </a:r>
            <a:r>
              <a:rPr lang="en" sz="1600">
                <a:solidFill>
                  <a:schemeClr val="dk1"/>
                </a:solidFill>
                <a:latin typeface="Calibri"/>
                <a:ea typeface="Calibri"/>
                <a:cs typeface="Calibri"/>
                <a:sym typeface="Calibri"/>
              </a:rPr>
              <a:t>(Prediction Using AMPL 1.4.1)</a:t>
            </a:r>
            <a:endParaRPr sz="1300"/>
          </a:p>
        </p:txBody>
      </p:sp>
      <p:sp>
        <p:nvSpPr>
          <p:cNvPr id="857" name="Google Shape;857;p30"/>
          <p:cNvSpPr txBox="1"/>
          <p:nvPr/>
        </p:nvSpPr>
        <p:spPr>
          <a:xfrm>
            <a:off x="622300" y="4241950"/>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0.43</a:t>
            </a:r>
            <a:endParaRPr sz="1400" b="0" i="0" u="none" strike="noStrike" cap="none">
              <a:solidFill>
                <a:srgbClr val="FF0000"/>
              </a:solidFill>
              <a:latin typeface="Calibri"/>
              <a:ea typeface="Calibri"/>
              <a:cs typeface="Calibri"/>
              <a:sym typeface="Calibri"/>
            </a:endParaRPr>
          </a:p>
        </p:txBody>
      </p:sp>
      <p:sp>
        <p:nvSpPr>
          <p:cNvPr id="858" name="Google Shape;858;p30"/>
          <p:cNvSpPr txBox="1"/>
          <p:nvPr/>
        </p:nvSpPr>
        <p:spPr>
          <a:xfrm>
            <a:off x="3422813" y="4241950"/>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0.26</a:t>
            </a:r>
            <a:endParaRPr sz="1400" b="0" i="0" u="none" strike="noStrike" cap="none">
              <a:solidFill>
                <a:srgbClr val="FF0000"/>
              </a:solidFill>
              <a:latin typeface="Calibri"/>
              <a:ea typeface="Calibri"/>
              <a:cs typeface="Calibri"/>
              <a:sym typeface="Calibri"/>
            </a:endParaRPr>
          </a:p>
        </p:txBody>
      </p:sp>
      <p:sp>
        <p:nvSpPr>
          <p:cNvPr id="859" name="Google Shape;859;p30"/>
          <p:cNvSpPr txBox="1"/>
          <p:nvPr/>
        </p:nvSpPr>
        <p:spPr>
          <a:xfrm>
            <a:off x="6334400" y="4241950"/>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0.21</a:t>
            </a:r>
            <a:endParaRPr sz="1400" b="0" i="0" u="none" strike="noStrike" cap="none">
              <a:solidFill>
                <a:srgbClr val="FF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1"/>
          <p:cNvSpPr txBox="1">
            <a:spLocks noGrp="1"/>
          </p:cNvSpPr>
          <p:nvPr>
            <p:ph type="title"/>
          </p:nvPr>
        </p:nvSpPr>
        <p:spPr>
          <a:xfrm>
            <a:off x="202575" y="138400"/>
            <a:ext cx="78741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Train</a:t>
            </a:r>
            <a:endParaRPr b="1">
              <a:latin typeface="Calibri"/>
              <a:ea typeface="Calibri"/>
              <a:cs typeface="Calibri"/>
              <a:sym typeface="Calibri"/>
            </a:endParaRPr>
          </a:p>
        </p:txBody>
      </p:sp>
      <p:sp>
        <p:nvSpPr>
          <p:cNvPr id="865" name="Google Shape;865;p31"/>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36</a:t>
            </a:fld>
            <a:endParaRPr sz="1100">
              <a:latin typeface="Calibri"/>
              <a:ea typeface="Calibri"/>
              <a:cs typeface="Calibri"/>
              <a:sym typeface="Calibri"/>
            </a:endParaRPr>
          </a:p>
        </p:txBody>
      </p:sp>
      <p:sp>
        <p:nvSpPr>
          <p:cNvPr id="866" name="Google Shape;866;p31"/>
          <p:cNvSpPr txBox="1"/>
          <p:nvPr/>
        </p:nvSpPr>
        <p:spPr>
          <a:xfrm>
            <a:off x="5192313" y="3213500"/>
            <a:ext cx="31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67" name="Google Shape;867;p31"/>
          <p:cNvSpPr txBox="1">
            <a:spLocks noGrp="1"/>
          </p:cNvSpPr>
          <p:nvPr>
            <p:ph type="body" idx="4294967295"/>
          </p:nvPr>
        </p:nvSpPr>
        <p:spPr>
          <a:xfrm>
            <a:off x="203975" y="479500"/>
            <a:ext cx="8544900" cy="269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800"/>
              <a:buNone/>
            </a:pPr>
            <a:r>
              <a:rPr lang="en">
                <a:solidFill>
                  <a:schemeClr val="dk1"/>
                </a:solidFill>
                <a:latin typeface="Calibri"/>
                <a:ea typeface="Calibri"/>
                <a:cs typeface="Calibri"/>
                <a:sym typeface="Calibri"/>
              </a:rPr>
              <a:t>CYP Model Performance on </a:t>
            </a:r>
            <a:r>
              <a:rPr lang="en" b="1">
                <a:solidFill>
                  <a:schemeClr val="dk1"/>
                </a:solidFill>
                <a:latin typeface="Calibri"/>
                <a:ea typeface="Calibri"/>
                <a:cs typeface="Calibri"/>
                <a:sym typeface="Calibri"/>
              </a:rPr>
              <a:t>Edited QSAR Paper Parameters</a:t>
            </a:r>
            <a:r>
              <a:rPr lang="en">
                <a:solidFill>
                  <a:schemeClr val="dk1"/>
                </a:solidFill>
                <a:latin typeface="Calibri"/>
                <a:ea typeface="Calibri"/>
                <a:cs typeface="Calibri"/>
                <a:sym typeface="Calibri"/>
              </a:rPr>
              <a:t> (Prediction Using AMPL 1.4.1) </a:t>
            </a:r>
            <a:endParaRPr sz="1500"/>
          </a:p>
        </p:txBody>
      </p:sp>
      <p:sp>
        <p:nvSpPr>
          <p:cNvPr id="868" name="Google Shape;868;p31"/>
          <p:cNvSpPr txBox="1"/>
          <p:nvPr/>
        </p:nvSpPr>
        <p:spPr>
          <a:xfrm>
            <a:off x="473925" y="1276138"/>
            <a:ext cx="3741600" cy="1015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Model_Type: Neural Net</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Featurizer: ECFP</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Prediction on Union_Test</a:t>
            </a:r>
            <a:endParaRPr sz="1800" b="0" i="0" u="none" strike="noStrike" cap="none">
              <a:solidFill>
                <a:srgbClr val="000000"/>
              </a:solidFill>
              <a:latin typeface="Calibri"/>
              <a:ea typeface="Calibri"/>
              <a:cs typeface="Calibri"/>
              <a:sym typeface="Calibri"/>
            </a:endParaRPr>
          </a:p>
        </p:txBody>
      </p:sp>
      <p:graphicFrame>
        <p:nvGraphicFramePr>
          <p:cNvPr id="869" name="Google Shape;869;p31"/>
          <p:cNvGraphicFramePr/>
          <p:nvPr/>
        </p:nvGraphicFramePr>
        <p:xfrm>
          <a:off x="3835575" y="956500"/>
          <a:ext cx="4151375" cy="1655075"/>
        </p:xfrm>
        <a:graphic>
          <a:graphicData uri="http://schemas.openxmlformats.org/drawingml/2006/table">
            <a:tbl>
              <a:tblPr>
                <a:noFill/>
                <a:tableStyleId>{A22F1383-2533-44CB-A4F3-1CE6AC03AAFE}</a:tableStyleId>
              </a:tblPr>
              <a:tblGrid>
                <a:gridCol w="736850">
                  <a:extLst>
                    <a:ext uri="{9D8B030D-6E8A-4147-A177-3AD203B41FA5}">
                      <a16:colId xmlns:a16="http://schemas.microsoft.com/office/drawing/2014/main" val="20000"/>
                    </a:ext>
                  </a:extLst>
                </a:gridCol>
                <a:gridCol w="983675">
                  <a:extLst>
                    <a:ext uri="{9D8B030D-6E8A-4147-A177-3AD203B41FA5}">
                      <a16:colId xmlns:a16="http://schemas.microsoft.com/office/drawing/2014/main" val="20001"/>
                    </a:ext>
                  </a:extLst>
                </a:gridCol>
                <a:gridCol w="1251800">
                  <a:extLst>
                    <a:ext uri="{9D8B030D-6E8A-4147-A177-3AD203B41FA5}">
                      <a16:colId xmlns:a16="http://schemas.microsoft.com/office/drawing/2014/main" val="20002"/>
                    </a:ext>
                  </a:extLst>
                </a:gridCol>
                <a:gridCol w="1179050">
                  <a:extLst>
                    <a:ext uri="{9D8B030D-6E8A-4147-A177-3AD203B41FA5}">
                      <a16:colId xmlns:a16="http://schemas.microsoft.com/office/drawing/2014/main" val="20003"/>
                    </a:ext>
                  </a:extLst>
                </a:gridCol>
              </a:tblGrid>
              <a:tr h="46527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model</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Train</a:t>
                      </a:r>
                      <a:endParaRPr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Valid</a:t>
                      </a:r>
                      <a:endParaRPr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Union</a:t>
                      </a:r>
                      <a:r>
                        <a:rPr lang="en" b="1">
                          <a:solidFill>
                            <a:schemeClr val="dk1"/>
                          </a:solidFill>
                          <a:latin typeface="Calibri"/>
                          <a:ea typeface="Calibri"/>
                          <a:cs typeface="Calibri"/>
                          <a:sym typeface="Calibri"/>
                        </a:rPr>
                        <a:t> </a:t>
                      </a:r>
                      <a:r>
                        <a:rPr lang="en" sz="1400" b="1" u="none" strike="noStrike" cap="none">
                          <a:solidFill>
                            <a:schemeClr val="dk1"/>
                          </a:solidFill>
                          <a:latin typeface="Calibri"/>
                          <a:ea typeface="Calibri"/>
                          <a:cs typeface="Calibri"/>
                          <a:sym typeface="Calibri"/>
                        </a:rPr>
                        <a:t>test</a:t>
                      </a:r>
                      <a:endParaRPr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latin typeface="Calibri"/>
                          <a:ea typeface="Calibri"/>
                          <a:cs typeface="Calibri"/>
                          <a:sym typeface="Calibri"/>
                        </a:rPr>
                        <a:t>r2_score</a:t>
                      </a:r>
                      <a:endParaRPr sz="1400" b="1"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6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CYP3A4</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0.67</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0.25</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0.50</a:t>
                      </a:r>
                      <a:endParaRPr sz="1400" u="none" strike="noStrike" cap="none">
                        <a:solidFill>
                          <a:srgbClr val="FF0000"/>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6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CYP2D6</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0.63</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0.15</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0.32</a:t>
                      </a:r>
                      <a:endParaRPr sz="1400" u="none" strike="noStrike" cap="none">
                        <a:solidFill>
                          <a:srgbClr val="FF0000"/>
                        </a:solidFill>
                        <a:latin typeface="Calibri"/>
                        <a:ea typeface="Calibri"/>
                        <a:cs typeface="Calibri"/>
                        <a:sym typeface="Calib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6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CYP2C9</a:t>
                      </a:r>
                      <a:endParaRPr sz="1400" u="none" strike="noStrike" cap="none">
                        <a:solidFill>
                          <a:schemeClr val="dk1"/>
                        </a:solidFill>
                        <a:latin typeface="Calibri"/>
                        <a:ea typeface="Calibri"/>
                        <a:cs typeface="Calibri"/>
                        <a:sym typeface="Calibri"/>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0.50</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0.13</a:t>
                      </a:r>
                      <a:endParaRPr sz="1400" u="none" strike="noStrike" cap="none">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F0000"/>
                          </a:solidFill>
                          <a:latin typeface="Calibri"/>
                          <a:ea typeface="Calibri"/>
                          <a:cs typeface="Calibri"/>
                          <a:sym typeface="Calibri"/>
                        </a:rPr>
                        <a:t>0.24</a:t>
                      </a:r>
                      <a:endParaRPr sz="1400" u="none" strike="noStrike" cap="none">
                        <a:solidFill>
                          <a:srgbClr val="FF0000"/>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70" name="Google Shape;870;p31"/>
          <p:cNvSpPr txBox="1"/>
          <p:nvPr/>
        </p:nvSpPr>
        <p:spPr>
          <a:xfrm>
            <a:off x="473925" y="2514825"/>
            <a:ext cx="250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871" name="Google Shape;871;p31"/>
          <p:cNvSpPr txBox="1"/>
          <p:nvPr/>
        </p:nvSpPr>
        <p:spPr>
          <a:xfrm>
            <a:off x="4475950" y="4688675"/>
            <a:ext cx="39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Calibri"/>
                <a:ea typeface="Calibri"/>
                <a:cs typeface="Calibri"/>
                <a:sym typeface="Calibri"/>
              </a:rPr>
              <a:t>Kwon et al. BMC Bioinformatics (2019) 20:521 </a:t>
            </a:r>
            <a:r>
              <a:rPr lang="en" sz="800" b="0" i="0" u="sng" strike="noStrike" cap="none">
                <a:solidFill>
                  <a:srgbClr val="0097A7"/>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https://doi.org/10.1186/s12859-019-3135-4</a:t>
            </a:r>
            <a:endParaRPr sz="800" b="0" i="0" u="sng" strike="noStrike" cap="none">
              <a:solidFill>
                <a:srgbClr val="0097A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alibri"/>
                <a:ea typeface="Calibri"/>
                <a:cs typeface="Calibri"/>
                <a:sym typeface="Calibri"/>
              </a:rPr>
              <a:t>Performance &gt; 80% (predicting bioactivity)</a:t>
            </a:r>
            <a:endParaRPr sz="800" b="1" i="0" u="none" strike="noStrike" cap="none">
              <a:solidFill>
                <a:srgbClr val="000000"/>
              </a:solidFill>
              <a:latin typeface="Calibri"/>
              <a:ea typeface="Calibri"/>
              <a:cs typeface="Calibri"/>
              <a:sym typeface="Calibri"/>
            </a:endParaRPr>
          </a:p>
        </p:txBody>
      </p:sp>
      <p:pic>
        <p:nvPicPr>
          <p:cNvPr id="872" name="Google Shape;872;p31"/>
          <p:cNvPicPr preferRelativeResize="0"/>
          <p:nvPr/>
        </p:nvPicPr>
        <p:blipFill rotWithShape="1">
          <a:blip r:embed="rId4">
            <a:alphaModFix/>
          </a:blip>
          <a:srcRect/>
          <a:stretch/>
        </p:blipFill>
        <p:spPr>
          <a:xfrm>
            <a:off x="473925" y="2762625"/>
            <a:ext cx="2661600" cy="1613725"/>
          </a:xfrm>
          <a:prstGeom prst="rect">
            <a:avLst/>
          </a:prstGeom>
          <a:noFill/>
          <a:ln>
            <a:noFill/>
          </a:ln>
        </p:spPr>
      </p:pic>
      <p:pic>
        <p:nvPicPr>
          <p:cNvPr id="873" name="Google Shape;873;p31"/>
          <p:cNvPicPr preferRelativeResize="0"/>
          <p:nvPr/>
        </p:nvPicPr>
        <p:blipFill rotWithShape="1">
          <a:blip r:embed="rId5">
            <a:alphaModFix/>
          </a:blip>
          <a:srcRect/>
          <a:stretch/>
        </p:blipFill>
        <p:spPr>
          <a:xfrm>
            <a:off x="5970025" y="2762625"/>
            <a:ext cx="2614550" cy="1613725"/>
          </a:xfrm>
          <a:prstGeom prst="rect">
            <a:avLst/>
          </a:prstGeom>
          <a:noFill/>
          <a:ln>
            <a:noFill/>
          </a:ln>
        </p:spPr>
      </p:pic>
      <p:pic>
        <p:nvPicPr>
          <p:cNvPr id="874" name="Google Shape;874;p31"/>
          <p:cNvPicPr preferRelativeResize="0"/>
          <p:nvPr/>
        </p:nvPicPr>
        <p:blipFill rotWithShape="1">
          <a:blip r:embed="rId6">
            <a:alphaModFix/>
          </a:blip>
          <a:srcRect/>
          <a:stretch/>
        </p:blipFill>
        <p:spPr>
          <a:xfrm>
            <a:off x="3221975" y="2771125"/>
            <a:ext cx="2661599" cy="1584950"/>
          </a:xfrm>
          <a:prstGeom prst="rect">
            <a:avLst/>
          </a:prstGeom>
          <a:noFill/>
          <a:ln>
            <a:noFill/>
          </a:ln>
        </p:spPr>
      </p:pic>
      <p:sp>
        <p:nvSpPr>
          <p:cNvPr id="875" name="Google Shape;875;p31"/>
          <p:cNvSpPr txBox="1"/>
          <p:nvPr/>
        </p:nvSpPr>
        <p:spPr>
          <a:xfrm>
            <a:off x="634725" y="4288475"/>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0.50</a:t>
            </a:r>
            <a:endParaRPr sz="1400" b="0" i="0" u="none" strike="noStrike" cap="none">
              <a:solidFill>
                <a:srgbClr val="FF0000"/>
              </a:solidFill>
              <a:latin typeface="Calibri"/>
              <a:ea typeface="Calibri"/>
              <a:cs typeface="Calibri"/>
              <a:sym typeface="Calibri"/>
            </a:endParaRPr>
          </a:p>
        </p:txBody>
      </p:sp>
      <p:sp>
        <p:nvSpPr>
          <p:cNvPr id="876" name="Google Shape;876;p31"/>
          <p:cNvSpPr txBox="1"/>
          <p:nvPr/>
        </p:nvSpPr>
        <p:spPr>
          <a:xfrm>
            <a:off x="3382775" y="4288475"/>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0.32</a:t>
            </a:r>
            <a:endParaRPr sz="1400" b="0" i="0" u="none" strike="noStrike" cap="none">
              <a:solidFill>
                <a:srgbClr val="FF0000"/>
              </a:solidFill>
              <a:latin typeface="Calibri"/>
              <a:ea typeface="Calibri"/>
              <a:cs typeface="Calibri"/>
              <a:sym typeface="Calibri"/>
            </a:endParaRPr>
          </a:p>
        </p:txBody>
      </p:sp>
      <p:sp>
        <p:nvSpPr>
          <p:cNvPr id="877" name="Google Shape;877;p31"/>
          <p:cNvSpPr txBox="1"/>
          <p:nvPr/>
        </p:nvSpPr>
        <p:spPr>
          <a:xfrm>
            <a:off x="6183650" y="4288475"/>
            <a:ext cx="21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Union_test_r2_score = 0.24</a:t>
            </a:r>
            <a:endParaRPr sz="1400" b="0" i="0" u="none" strike="noStrike" cap="none">
              <a:solidFill>
                <a:srgbClr val="FF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32"/>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Data Sourcing and Curation</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Split and Featurize Data</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Model Training</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HPO and Predict Using Model</a:t>
            </a:r>
            <a:endParaRPr sz="1800" b="1">
              <a:solidFill>
                <a:schemeClr val="dk1"/>
              </a:solidFill>
              <a:highlight>
                <a:schemeClr val="lt1"/>
              </a:highlight>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Conclusion and Discussion</a:t>
            </a:r>
            <a:endParaRPr sz="1800">
              <a:solidFill>
                <a:srgbClr val="FFFFFE"/>
              </a:solidFill>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883" name="Google Shape;883;p32"/>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cxnSp>
        <p:nvCxnSpPr>
          <p:cNvPr id="888" name="Google Shape;888;p33"/>
          <p:cNvCxnSpPr>
            <a:stCxn id="889" idx="0"/>
          </p:cNvCxnSpPr>
          <p:nvPr/>
        </p:nvCxnSpPr>
        <p:spPr>
          <a:xfrm rot="10800000" flipH="1">
            <a:off x="4159200" y="1257488"/>
            <a:ext cx="5400" cy="380700"/>
          </a:xfrm>
          <a:prstGeom prst="straightConnector1">
            <a:avLst/>
          </a:prstGeom>
          <a:noFill/>
          <a:ln w="19050" cap="flat" cmpd="sng">
            <a:solidFill>
              <a:schemeClr val="dk1"/>
            </a:solidFill>
            <a:prstDash val="solid"/>
            <a:round/>
            <a:headEnd type="none" w="sm" len="sm"/>
            <a:tailEnd type="none" w="sm" len="sm"/>
          </a:ln>
        </p:spPr>
      </p:cxnSp>
      <p:sp>
        <p:nvSpPr>
          <p:cNvPr id="890" name="Google Shape;890;p33"/>
          <p:cNvSpPr txBox="1">
            <a:spLocks noGrp="1"/>
          </p:cNvSpPr>
          <p:nvPr>
            <p:ph type="title"/>
          </p:nvPr>
        </p:nvSpPr>
        <p:spPr>
          <a:xfrm>
            <a:off x="350225" y="150562"/>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HPO Parameters</a:t>
            </a:r>
            <a:endParaRPr b="1">
              <a:latin typeface="Calibri"/>
              <a:ea typeface="Calibri"/>
              <a:cs typeface="Calibri"/>
              <a:sym typeface="Calibri"/>
            </a:endParaRPr>
          </a:p>
        </p:txBody>
      </p:sp>
      <p:sp>
        <p:nvSpPr>
          <p:cNvPr id="891" name="Google Shape;891;p33"/>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38</a:t>
            </a:fld>
            <a:endParaRPr sz="1100">
              <a:latin typeface="Calibri"/>
              <a:ea typeface="Calibri"/>
              <a:cs typeface="Calibri"/>
              <a:sym typeface="Calibri"/>
            </a:endParaRPr>
          </a:p>
        </p:txBody>
      </p:sp>
      <p:sp>
        <p:nvSpPr>
          <p:cNvPr id="892" name="Google Shape;892;p33"/>
          <p:cNvSpPr txBox="1"/>
          <p:nvPr/>
        </p:nvSpPr>
        <p:spPr>
          <a:xfrm>
            <a:off x="4820088" y="3180538"/>
            <a:ext cx="31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93" name="Google Shape;893;p33"/>
          <p:cNvSpPr/>
          <p:nvPr/>
        </p:nvSpPr>
        <p:spPr>
          <a:xfrm>
            <a:off x="1193400" y="930388"/>
            <a:ext cx="6363000" cy="477900"/>
          </a:xfrm>
          <a:prstGeom prst="roundRect">
            <a:avLst>
              <a:gd name="adj" fmla="val 16667"/>
            </a:avLst>
          </a:prstGeom>
          <a:solidFill>
            <a:srgbClr val="E0666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rPr>
              <a:t>Scaffold </a:t>
            </a:r>
            <a:r>
              <a:rPr lang="en" sz="1400" b="0" i="0" u="none" strike="noStrike" cap="none">
                <a:solidFill>
                  <a:srgbClr val="000000"/>
                </a:solidFill>
                <a:latin typeface="Arial"/>
                <a:ea typeface="Arial"/>
                <a:cs typeface="Arial"/>
                <a:sym typeface="Arial"/>
              </a:rPr>
              <a:t>Split</a:t>
            </a:r>
            <a:endParaRPr sz="1400" b="0" i="0" u="none" strike="noStrike" cap="none">
              <a:solidFill>
                <a:srgbClr val="000000"/>
              </a:solidFill>
              <a:latin typeface="Arial"/>
              <a:ea typeface="Arial"/>
              <a:cs typeface="Arial"/>
              <a:sym typeface="Arial"/>
            </a:endParaRPr>
          </a:p>
        </p:txBody>
      </p:sp>
      <p:sp>
        <p:nvSpPr>
          <p:cNvPr id="889" name="Google Shape;889;p33"/>
          <p:cNvSpPr/>
          <p:nvPr/>
        </p:nvSpPr>
        <p:spPr>
          <a:xfrm>
            <a:off x="3215100" y="1638188"/>
            <a:ext cx="1888200" cy="686100"/>
          </a:xfrm>
          <a:prstGeom prst="roundRect">
            <a:avLst>
              <a:gd name="adj" fmla="val 16667"/>
            </a:avLst>
          </a:prstGeom>
          <a:solidFill>
            <a:srgbClr val="EA999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rPr>
              <a:t>ECFP </a:t>
            </a:r>
            <a:r>
              <a:rPr lang="en"/>
              <a:t>Featurizer</a:t>
            </a:r>
            <a:endParaRPr sz="1400" i="0" u="none" strike="noStrike" cap="none">
              <a:solidFill>
                <a:srgbClr val="000000"/>
              </a:solidFill>
            </a:endParaRPr>
          </a:p>
        </p:txBody>
      </p:sp>
      <p:sp>
        <p:nvSpPr>
          <p:cNvPr id="894" name="Google Shape;894;p33"/>
          <p:cNvSpPr/>
          <p:nvPr/>
        </p:nvSpPr>
        <p:spPr>
          <a:xfrm>
            <a:off x="1769175" y="2606175"/>
            <a:ext cx="1805700" cy="5727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rPr>
              <a:t>Random Forest</a:t>
            </a:r>
            <a:endParaRPr sz="1400" b="1" i="0" u="none" strike="noStrike" cap="none">
              <a:solidFill>
                <a:srgbClr val="000000"/>
              </a:solidFill>
            </a:endParaRPr>
          </a:p>
        </p:txBody>
      </p:sp>
      <p:sp>
        <p:nvSpPr>
          <p:cNvPr id="895" name="Google Shape;895;p33"/>
          <p:cNvSpPr/>
          <p:nvPr/>
        </p:nvSpPr>
        <p:spPr>
          <a:xfrm>
            <a:off x="4959150" y="2599326"/>
            <a:ext cx="1805700" cy="572700"/>
          </a:xfrm>
          <a:prstGeom prst="roundRect">
            <a:avLst>
              <a:gd name="adj" fmla="val 16667"/>
            </a:avLst>
          </a:prstGeom>
          <a:solidFill>
            <a:srgbClr val="E6B8A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rPr>
              <a:t>Neural Networks</a:t>
            </a:r>
            <a:endParaRPr sz="1400" b="1" i="0" u="none" strike="noStrike" cap="none">
              <a:solidFill>
                <a:srgbClr val="000000"/>
              </a:solidFill>
            </a:endParaRPr>
          </a:p>
        </p:txBody>
      </p:sp>
      <p:sp>
        <p:nvSpPr>
          <p:cNvPr id="896" name="Google Shape;896;p33"/>
          <p:cNvSpPr/>
          <p:nvPr/>
        </p:nvSpPr>
        <p:spPr>
          <a:xfrm>
            <a:off x="4263200" y="3400938"/>
            <a:ext cx="773400" cy="1196700"/>
          </a:xfrm>
          <a:prstGeom prst="roundRect">
            <a:avLst>
              <a:gd name="adj" fmla="val 16667"/>
            </a:avLst>
          </a:prstGeom>
          <a:solidFill>
            <a:srgbClr val="E6B8A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Learning Rate: </a:t>
            </a:r>
            <a:r>
              <a:rPr lang="en" sz="800" b="0" i="0" u="none" strike="noStrike" cap="none">
                <a:solidFill>
                  <a:srgbClr val="000000"/>
                </a:solidFill>
                <a:latin typeface="Arial"/>
                <a:ea typeface="Arial"/>
                <a:cs typeface="Arial"/>
                <a:sym typeface="Arial"/>
              </a:rPr>
              <a:t>[0.0001,</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0.0005,</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0.001,</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0.005,0.01,0.025,0.05]</a:t>
            </a:r>
            <a:endParaRPr sz="800" b="0" i="0" u="none" strike="noStrike" cap="none">
              <a:solidFill>
                <a:srgbClr val="000000"/>
              </a:solidFill>
              <a:latin typeface="Arial"/>
              <a:ea typeface="Arial"/>
              <a:cs typeface="Arial"/>
              <a:sym typeface="Arial"/>
            </a:endParaRPr>
          </a:p>
        </p:txBody>
      </p:sp>
      <p:sp>
        <p:nvSpPr>
          <p:cNvPr id="897" name="Google Shape;897;p33"/>
          <p:cNvSpPr/>
          <p:nvPr/>
        </p:nvSpPr>
        <p:spPr>
          <a:xfrm>
            <a:off x="6783050" y="3393163"/>
            <a:ext cx="773400" cy="1196700"/>
          </a:xfrm>
          <a:prstGeom prst="roundRect">
            <a:avLst>
              <a:gd name="adj" fmla="val 16667"/>
            </a:avLst>
          </a:prstGeom>
          <a:solidFill>
            <a:srgbClr val="E6B8A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Number of Layers: </a:t>
            </a:r>
            <a:r>
              <a:rPr lang="en" sz="800" b="0" i="0" u="none" strike="noStrike" cap="none">
                <a:solidFill>
                  <a:srgbClr val="000000"/>
                </a:solidFill>
                <a:latin typeface="Arial"/>
                <a:ea typeface="Arial"/>
                <a:cs typeface="Arial"/>
                <a:sym typeface="Arial"/>
              </a:rPr>
              <a:t>[2,3,4]</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898" name="Google Shape;898;p33"/>
          <p:cNvSpPr/>
          <p:nvPr/>
        </p:nvSpPr>
        <p:spPr>
          <a:xfrm>
            <a:off x="5943100" y="3393175"/>
            <a:ext cx="773400" cy="1196700"/>
          </a:xfrm>
          <a:prstGeom prst="roundRect">
            <a:avLst>
              <a:gd name="adj" fmla="val 16667"/>
            </a:avLst>
          </a:prstGeom>
          <a:solidFill>
            <a:srgbClr val="E6B8A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Dropouts:</a:t>
            </a:r>
            <a:r>
              <a:rPr lang="en" sz="800" b="0" i="0" u="none" strike="noStrike" cap="none">
                <a:solidFill>
                  <a:srgbClr val="000000"/>
                </a:solidFill>
                <a:latin typeface="Arial"/>
                <a:ea typeface="Arial"/>
                <a:cs typeface="Arial"/>
                <a:sym typeface="Arial"/>
              </a:rPr>
              <a:t> [0.3,0.4,0.5,0.6]</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899" name="Google Shape;899;p33"/>
          <p:cNvSpPr/>
          <p:nvPr/>
        </p:nvSpPr>
        <p:spPr>
          <a:xfrm>
            <a:off x="5103150" y="3400938"/>
            <a:ext cx="773400" cy="1196700"/>
          </a:xfrm>
          <a:prstGeom prst="roundRect">
            <a:avLst>
              <a:gd name="adj" fmla="val 16667"/>
            </a:avLst>
          </a:prstGeom>
          <a:solidFill>
            <a:srgbClr val="E6B8A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Layer Sizes:</a:t>
            </a:r>
            <a:r>
              <a:rPr lang="en"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[16, 32, 64, 128, 256]</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900" name="Google Shape;900;p33"/>
          <p:cNvSpPr/>
          <p:nvPr/>
        </p:nvSpPr>
        <p:spPr>
          <a:xfrm>
            <a:off x="3089250" y="3365638"/>
            <a:ext cx="773400" cy="11967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Max Features:</a:t>
            </a:r>
            <a:r>
              <a:rPr lang="en" sz="800" b="0" i="0" u="none" strike="noStrike" cap="none">
                <a:solidFill>
                  <a:srgbClr val="000000"/>
                </a:solidFill>
                <a:latin typeface="Arial"/>
                <a:ea typeface="Arial"/>
                <a:cs typeface="Arial"/>
                <a:sym typeface="Arial"/>
              </a:rPr>
              <a:t> [20,24,</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28,32]</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901" name="Google Shape;901;p33"/>
          <p:cNvSpPr/>
          <p:nvPr/>
        </p:nvSpPr>
        <p:spPr>
          <a:xfrm>
            <a:off x="2141325" y="3365638"/>
            <a:ext cx="773400" cy="11967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Max Depth: </a:t>
            </a:r>
            <a:r>
              <a:rPr lang="en" sz="800" b="0" i="0" u="none" strike="noStrike" cap="none">
                <a:solidFill>
                  <a:srgbClr val="000000"/>
                </a:solidFill>
                <a:latin typeface="Arial"/>
                <a:ea typeface="Arial"/>
                <a:cs typeface="Arial"/>
                <a:sym typeface="Arial"/>
              </a:rPr>
              <a:t>[5,10,15, 20,100]</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902" name="Google Shape;902;p33"/>
          <p:cNvSpPr/>
          <p:nvPr/>
        </p:nvSpPr>
        <p:spPr>
          <a:xfrm>
            <a:off x="1193400" y="3365638"/>
            <a:ext cx="773400" cy="11967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rPr>
              <a:t>Number of estimators:</a:t>
            </a:r>
            <a:r>
              <a:rPr lang="en" sz="800" b="0" i="0" u="none" strike="noStrike" cap="none">
                <a:solidFill>
                  <a:srgbClr val="000000"/>
                </a:solidFill>
                <a:latin typeface="Arial"/>
                <a:ea typeface="Arial"/>
                <a:cs typeface="Arial"/>
                <a:sym typeface="Arial"/>
              </a:rPr>
              <a:t> [10,15,20,</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25,50,100,200,400,</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800]</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cxnSp>
        <p:nvCxnSpPr>
          <p:cNvPr id="903" name="Google Shape;903;p33"/>
          <p:cNvCxnSpPr>
            <a:stCxn id="889" idx="0"/>
            <a:endCxn id="889" idx="0"/>
          </p:cNvCxnSpPr>
          <p:nvPr/>
        </p:nvCxnSpPr>
        <p:spPr>
          <a:xfrm>
            <a:off x="4159200" y="1638188"/>
            <a:ext cx="0" cy="0"/>
          </a:xfrm>
          <a:prstGeom prst="straightConnector1">
            <a:avLst/>
          </a:prstGeom>
          <a:noFill/>
          <a:ln w="9525" cap="flat" cmpd="sng">
            <a:solidFill>
              <a:schemeClr val="dk1"/>
            </a:solidFill>
            <a:prstDash val="solid"/>
            <a:round/>
            <a:headEnd type="none" w="sm" len="sm"/>
            <a:tailEnd type="none" w="sm" len="sm"/>
          </a:ln>
        </p:spPr>
      </p:cxnSp>
      <p:cxnSp>
        <p:nvCxnSpPr>
          <p:cNvPr id="904" name="Google Shape;904;p33"/>
          <p:cNvCxnSpPr>
            <a:stCxn id="889" idx="2"/>
            <a:endCxn id="894" idx="0"/>
          </p:cNvCxnSpPr>
          <p:nvPr/>
        </p:nvCxnSpPr>
        <p:spPr>
          <a:xfrm flipH="1">
            <a:off x="2672100" y="2324288"/>
            <a:ext cx="1487100" cy="282000"/>
          </a:xfrm>
          <a:prstGeom prst="straightConnector1">
            <a:avLst/>
          </a:prstGeom>
          <a:noFill/>
          <a:ln w="19050" cap="flat" cmpd="sng">
            <a:solidFill>
              <a:schemeClr val="dk1"/>
            </a:solidFill>
            <a:prstDash val="solid"/>
            <a:round/>
            <a:headEnd type="none" w="sm" len="sm"/>
            <a:tailEnd type="none" w="sm" len="sm"/>
          </a:ln>
        </p:spPr>
      </p:cxnSp>
      <p:cxnSp>
        <p:nvCxnSpPr>
          <p:cNvPr id="905" name="Google Shape;905;p33"/>
          <p:cNvCxnSpPr>
            <a:stCxn id="889" idx="2"/>
            <a:endCxn id="895" idx="0"/>
          </p:cNvCxnSpPr>
          <p:nvPr/>
        </p:nvCxnSpPr>
        <p:spPr>
          <a:xfrm>
            <a:off x="4159200" y="2324288"/>
            <a:ext cx="1702800" cy="275100"/>
          </a:xfrm>
          <a:prstGeom prst="straightConnector1">
            <a:avLst/>
          </a:prstGeom>
          <a:noFill/>
          <a:ln w="19050" cap="flat" cmpd="sng">
            <a:solidFill>
              <a:schemeClr val="dk1"/>
            </a:solidFill>
            <a:prstDash val="solid"/>
            <a:round/>
            <a:headEnd type="none" w="sm" len="sm"/>
            <a:tailEnd type="none" w="sm" len="sm"/>
          </a:ln>
        </p:spPr>
      </p:cxnSp>
      <p:cxnSp>
        <p:nvCxnSpPr>
          <p:cNvPr id="906" name="Google Shape;906;p33"/>
          <p:cNvCxnSpPr>
            <a:stCxn id="894" idx="2"/>
            <a:endCxn id="902" idx="0"/>
          </p:cNvCxnSpPr>
          <p:nvPr/>
        </p:nvCxnSpPr>
        <p:spPr>
          <a:xfrm flipH="1">
            <a:off x="1580025" y="3178875"/>
            <a:ext cx="1092000" cy="186900"/>
          </a:xfrm>
          <a:prstGeom prst="straightConnector1">
            <a:avLst/>
          </a:prstGeom>
          <a:noFill/>
          <a:ln w="19050" cap="flat" cmpd="sng">
            <a:solidFill>
              <a:schemeClr val="dk1"/>
            </a:solidFill>
            <a:prstDash val="solid"/>
            <a:round/>
            <a:headEnd type="none" w="sm" len="sm"/>
            <a:tailEnd type="none" w="sm" len="sm"/>
          </a:ln>
        </p:spPr>
      </p:cxnSp>
      <p:cxnSp>
        <p:nvCxnSpPr>
          <p:cNvPr id="907" name="Google Shape;907;p33"/>
          <p:cNvCxnSpPr>
            <a:stCxn id="894" idx="2"/>
            <a:endCxn id="901" idx="0"/>
          </p:cNvCxnSpPr>
          <p:nvPr/>
        </p:nvCxnSpPr>
        <p:spPr>
          <a:xfrm flipH="1">
            <a:off x="2528025" y="3178875"/>
            <a:ext cx="144000" cy="186900"/>
          </a:xfrm>
          <a:prstGeom prst="straightConnector1">
            <a:avLst/>
          </a:prstGeom>
          <a:noFill/>
          <a:ln w="19050" cap="flat" cmpd="sng">
            <a:solidFill>
              <a:schemeClr val="dk1"/>
            </a:solidFill>
            <a:prstDash val="solid"/>
            <a:round/>
            <a:headEnd type="none" w="sm" len="sm"/>
            <a:tailEnd type="none" w="sm" len="sm"/>
          </a:ln>
        </p:spPr>
      </p:cxnSp>
      <p:cxnSp>
        <p:nvCxnSpPr>
          <p:cNvPr id="908" name="Google Shape;908;p33"/>
          <p:cNvCxnSpPr>
            <a:endCxn id="900" idx="0"/>
          </p:cNvCxnSpPr>
          <p:nvPr/>
        </p:nvCxnSpPr>
        <p:spPr>
          <a:xfrm>
            <a:off x="2527950" y="3178738"/>
            <a:ext cx="948000" cy="186900"/>
          </a:xfrm>
          <a:prstGeom prst="straightConnector1">
            <a:avLst/>
          </a:prstGeom>
          <a:noFill/>
          <a:ln w="19050" cap="flat" cmpd="sng">
            <a:solidFill>
              <a:schemeClr val="dk1"/>
            </a:solidFill>
            <a:prstDash val="solid"/>
            <a:round/>
            <a:headEnd type="none" w="sm" len="sm"/>
            <a:tailEnd type="none" w="sm" len="sm"/>
          </a:ln>
        </p:spPr>
      </p:cxnSp>
      <p:cxnSp>
        <p:nvCxnSpPr>
          <p:cNvPr id="909" name="Google Shape;909;p33"/>
          <p:cNvCxnSpPr>
            <a:stCxn id="895" idx="2"/>
            <a:endCxn id="896" idx="0"/>
          </p:cNvCxnSpPr>
          <p:nvPr/>
        </p:nvCxnSpPr>
        <p:spPr>
          <a:xfrm flipH="1">
            <a:off x="4650000" y="3172026"/>
            <a:ext cx="1212000" cy="228900"/>
          </a:xfrm>
          <a:prstGeom prst="straightConnector1">
            <a:avLst/>
          </a:prstGeom>
          <a:noFill/>
          <a:ln w="19050" cap="flat" cmpd="sng">
            <a:solidFill>
              <a:schemeClr val="dk1"/>
            </a:solidFill>
            <a:prstDash val="solid"/>
            <a:round/>
            <a:headEnd type="none" w="sm" len="sm"/>
            <a:tailEnd type="none" w="sm" len="sm"/>
          </a:ln>
        </p:spPr>
      </p:cxnSp>
      <p:cxnSp>
        <p:nvCxnSpPr>
          <p:cNvPr id="910" name="Google Shape;910;p33"/>
          <p:cNvCxnSpPr>
            <a:endCxn id="899" idx="0"/>
          </p:cNvCxnSpPr>
          <p:nvPr/>
        </p:nvCxnSpPr>
        <p:spPr>
          <a:xfrm flipH="1">
            <a:off x="5489850" y="3172038"/>
            <a:ext cx="372000" cy="228900"/>
          </a:xfrm>
          <a:prstGeom prst="straightConnector1">
            <a:avLst/>
          </a:prstGeom>
          <a:noFill/>
          <a:ln w="19050" cap="flat" cmpd="sng">
            <a:solidFill>
              <a:schemeClr val="dk1"/>
            </a:solidFill>
            <a:prstDash val="solid"/>
            <a:round/>
            <a:headEnd type="none" w="sm" len="sm"/>
            <a:tailEnd type="none" w="sm" len="sm"/>
          </a:ln>
        </p:spPr>
      </p:cxnSp>
      <p:cxnSp>
        <p:nvCxnSpPr>
          <p:cNvPr id="911" name="Google Shape;911;p33"/>
          <p:cNvCxnSpPr>
            <a:stCxn id="895" idx="2"/>
            <a:endCxn id="898" idx="0"/>
          </p:cNvCxnSpPr>
          <p:nvPr/>
        </p:nvCxnSpPr>
        <p:spPr>
          <a:xfrm>
            <a:off x="5862000" y="3172026"/>
            <a:ext cx="467700" cy="221100"/>
          </a:xfrm>
          <a:prstGeom prst="straightConnector1">
            <a:avLst/>
          </a:prstGeom>
          <a:noFill/>
          <a:ln w="19050" cap="flat" cmpd="sng">
            <a:solidFill>
              <a:schemeClr val="dk1"/>
            </a:solidFill>
            <a:prstDash val="solid"/>
            <a:round/>
            <a:headEnd type="none" w="sm" len="sm"/>
            <a:tailEnd type="none" w="sm" len="sm"/>
          </a:ln>
        </p:spPr>
      </p:cxnSp>
      <p:cxnSp>
        <p:nvCxnSpPr>
          <p:cNvPr id="912" name="Google Shape;912;p33"/>
          <p:cNvCxnSpPr>
            <a:stCxn id="895" idx="2"/>
            <a:endCxn id="897" idx="0"/>
          </p:cNvCxnSpPr>
          <p:nvPr/>
        </p:nvCxnSpPr>
        <p:spPr>
          <a:xfrm>
            <a:off x="5862000" y="3172026"/>
            <a:ext cx="1307700" cy="221100"/>
          </a:xfrm>
          <a:prstGeom prst="straightConnector1">
            <a:avLst/>
          </a:prstGeom>
          <a:noFill/>
          <a:ln w="19050" cap="flat" cmpd="sng">
            <a:solidFill>
              <a:schemeClr val="dk1"/>
            </a:solidFill>
            <a:prstDash val="solid"/>
            <a:round/>
            <a:headEnd type="none" w="sm" len="sm"/>
            <a:tailEnd type="none" w="sm" len="sm"/>
          </a:ln>
        </p:spPr>
      </p:cxnSp>
      <p:sp>
        <p:nvSpPr>
          <p:cNvPr id="913" name="Google Shape;913;p33"/>
          <p:cNvSpPr txBox="1">
            <a:spLocks noGrp="1"/>
          </p:cNvSpPr>
          <p:nvPr>
            <p:ph type="body" idx="4294967295"/>
          </p:nvPr>
        </p:nvSpPr>
        <p:spPr>
          <a:xfrm>
            <a:off x="350225" y="491650"/>
            <a:ext cx="5379300" cy="269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800"/>
              <a:buNone/>
            </a:pPr>
            <a:r>
              <a:rPr lang="en" b="1" i="1">
                <a:solidFill>
                  <a:schemeClr val="dk1"/>
                </a:solidFill>
                <a:latin typeface="Calibri"/>
                <a:ea typeface="Calibri"/>
                <a:cs typeface="Calibri"/>
                <a:sym typeface="Calibri"/>
              </a:rPr>
              <a:t>Grid </a:t>
            </a:r>
            <a:r>
              <a:rPr lang="en">
                <a:solidFill>
                  <a:schemeClr val="dk1"/>
                </a:solidFill>
                <a:latin typeface="Calibri"/>
                <a:ea typeface="Calibri"/>
                <a:cs typeface="Calibri"/>
                <a:sym typeface="Calibri"/>
              </a:rPr>
              <a:t>Search, </a:t>
            </a:r>
            <a:r>
              <a:rPr lang="en" b="1" i="1">
                <a:solidFill>
                  <a:schemeClr val="dk1"/>
                </a:solidFill>
                <a:latin typeface="Calibri"/>
                <a:ea typeface="Calibri"/>
                <a:cs typeface="Calibri"/>
                <a:sym typeface="Calibri"/>
              </a:rPr>
              <a:t>Random </a:t>
            </a:r>
            <a:r>
              <a:rPr lang="en">
                <a:solidFill>
                  <a:schemeClr val="dk1"/>
                </a:solidFill>
                <a:latin typeface="Calibri"/>
                <a:ea typeface="Calibri"/>
                <a:cs typeface="Calibri"/>
                <a:sym typeface="Calibri"/>
              </a:rPr>
              <a:t>Search, and </a:t>
            </a:r>
            <a:r>
              <a:rPr lang="en" b="1" i="1">
                <a:solidFill>
                  <a:schemeClr val="dk1"/>
                </a:solidFill>
                <a:latin typeface="Calibri"/>
                <a:ea typeface="Calibri"/>
                <a:cs typeface="Calibri"/>
                <a:sym typeface="Calibri"/>
              </a:rPr>
              <a:t>Bayesian </a:t>
            </a:r>
            <a:r>
              <a:rPr lang="en">
                <a:solidFill>
                  <a:schemeClr val="dk1"/>
                </a:solidFill>
                <a:latin typeface="Calibri"/>
                <a:ea typeface="Calibri"/>
                <a:cs typeface="Calibri"/>
                <a:sym typeface="Calibri"/>
              </a:rPr>
              <a:t>Search </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p:nvPr/>
        </p:nvSpPr>
        <p:spPr>
          <a:xfrm>
            <a:off x="116325" y="2821150"/>
            <a:ext cx="8688600" cy="18459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4"/>
          <p:cNvSpPr/>
          <p:nvPr/>
        </p:nvSpPr>
        <p:spPr>
          <a:xfrm>
            <a:off x="116325" y="916150"/>
            <a:ext cx="8688600" cy="1845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4"/>
          <p:cNvSpPr txBox="1">
            <a:spLocks noGrp="1"/>
          </p:cNvSpPr>
          <p:nvPr>
            <p:ph type="title"/>
          </p:nvPr>
        </p:nvSpPr>
        <p:spPr>
          <a:xfrm>
            <a:off x="409500" y="2845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667"/>
              <a:buNone/>
            </a:pPr>
            <a:r>
              <a:rPr lang="en" b="1">
                <a:latin typeface="Calibri"/>
                <a:ea typeface="Calibri"/>
                <a:cs typeface="Calibri"/>
                <a:sym typeface="Calibri"/>
              </a:rPr>
              <a:t>Best HPO Parameters for CYP3A4 (based on </a:t>
            </a:r>
            <a:r>
              <a:rPr lang="en" b="1" i="1">
                <a:latin typeface="Calibri"/>
                <a:ea typeface="Calibri"/>
                <a:cs typeface="Calibri"/>
                <a:sym typeface="Calibri"/>
              </a:rPr>
              <a:t>valid </a:t>
            </a:r>
            <a:r>
              <a:rPr lang="en" b="1">
                <a:latin typeface="Calibri"/>
                <a:ea typeface="Calibri"/>
                <a:cs typeface="Calibri"/>
                <a:sym typeface="Calibri"/>
              </a:rPr>
              <a:t>r2_score)</a:t>
            </a:r>
            <a:endParaRPr b="1">
              <a:latin typeface="Calibri"/>
              <a:ea typeface="Calibri"/>
              <a:cs typeface="Calibri"/>
              <a:sym typeface="Calibri"/>
            </a:endParaRPr>
          </a:p>
        </p:txBody>
      </p:sp>
      <p:pic>
        <p:nvPicPr>
          <p:cNvPr id="921" name="Google Shape;921;p34"/>
          <p:cNvPicPr preferRelativeResize="0"/>
          <p:nvPr/>
        </p:nvPicPr>
        <p:blipFill rotWithShape="1">
          <a:blip r:embed="rId3">
            <a:alphaModFix/>
          </a:blip>
          <a:srcRect/>
          <a:stretch/>
        </p:blipFill>
        <p:spPr>
          <a:xfrm>
            <a:off x="353800" y="971050"/>
            <a:ext cx="6562723" cy="1735675"/>
          </a:xfrm>
          <a:prstGeom prst="rect">
            <a:avLst/>
          </a:prstGeom>
          <a:noFill/>
          <a:ln>
            <a:noFill/>
          </a:ln>
        </p:spPr>
      </p:pic>
      <p:sp>
        <p:nvSpPr>
          <p:cNvPr id="922" name="Google Shape;922;p34"/>
          <p:cNvSpPr txBox="1"/>
          <p:nvPr/>
        </p:nvSpPr>
        <p:spPr>
          <a:xfrm>
            <a:off x="7117950" y="961538"/>
            <a:ext cx="18675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Neural Network </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Grid Search</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learning_rate = 0.001</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layer_sizes = 128</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layer_nums = 4</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dropouts = 0.6</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4"/>
          <p:cNvSpPr txBox="1"/>
          <p:nvPr/>
        </p:nvSpPr>
        <p:spPr>
          <a:xfrm>
            <a:off x="6401825" y="2975900"/>
            <a:ext cx="30000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chemeClr val="dk1"/>
                </a:solidFill>
                <a:latin typeface="Calibri"/>
                <a:ea typeface="Calibri"/>
                <a:cs typeface="Calibri"/>
                <a:sym typeface="Calibri"/>
              </a:rPr>
              <a:t>Random Forest </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Grid Search</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rf_estimators = 800</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rf_max_depth = 100</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rf_max_features = 32</a:t>
            </a:r>
            <a:endParaRPr sz="1400" b="0" i="0" u="none" strike="noStrike" cap="none">
              <a:solidFill>
                <a:srgbClr val="000000"/>
              </a:solidFill>
              <a:latin typeface="Calibri"/>
              <a:ea typeface="Calibri"/>
              <a:cs typeface="Calibri"/>
              <a:sym typeface="Calibri"/>
            </a:endParaRPr>
          </a:p>
        </p:txBody>
      </p:sp>
      <p:pic>
        <p:nvPicPr>
          <p:cNvPr id="924" name="Google Shape;924;p34"/>
          <p:cNvPicPr preferRelativeResize="0"/>
          <p:nvPr/>
        </p:nvPicPr>
        <p:blipFill rotWithShape="1">
          <a:blip r:embed="rId4">
            <a:alphaModFix/>
          </a:blip>
          <a:srcRect/>
          <a:stretch/>
        </p:blipFill>
        <p:spPr>
          <a:xfrm>
            <a:off x="353800" y="2811025"/>
            <a:ext cx="5839199" cy="1846043"/>
          </a:xfrm>
          <a:prstGeom prst="rect">
            <a:avLst/>
          </a:prstGeom>
          <a:noFill/>
          <a:ln>
            <a:noFill/>
          </a:ln>
        </p:spPr>
      </p:pic>
      <p:sp>
        <p:nvSpPr>
          <p:cNvPr id="925" name="Google Shape;925;p34"/>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39</a:t>
            </a:fld>
            <a:endParaRPr sz="11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06"/>
          <p:cNvSpPr txBox="1">
            <a:spLocks noGrp="1"/>
          </p:cNvSpPr>
          <p:nvPr>
            <p:ph type="title"/>
          </p:nvPr>
        </p:nvSpPr>
        <p:spPr>
          <a:xfrm>
            <a:off x="428937" y="288091"/>
            <a:ext cx="8286000"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 b="1">
                <a:latin typeface="Calibri"/>
                <a:ea typeface="Calibri"/>
                <a:cs typeface="Calibri"/>
                <a:sym typeface="Calibri"/>
              </a:rPr>
              <a:t>Butler-FNL Project Highlights in Summer 2022</a:t>
            </a:r>
            <a:endParaRPr b="1">
              <a:latin typeface="Calibri"/>
              <a:ea typeface="Calibri"/>
              <a:cs typeface="Calibri"/>
              <a:sym typeface="Calibri"/>
            </a:endParaRPr>
          </a:p>
        </p:txBody>
      </p:sp>
      <p:sp>
        <p:nvSpPr>
          <p:cNvPr id="392" name="Google Shape;392;p106"/>
          <p:cNvSpPr txBox="1"/>
          <p:nvPr/>
        </p:nvSpPr>
        <p:spPr>
          <a:xfrm>
            <a:off x="311561" y="876023"/>
            <a:ext cx="8520600" cy="3822300"/>
          </a:xfrm>
          <a:prstGeom prst="rect">
            <a:avLst/>
          </a:prstGeom>
          <a:noFill/>
          <a:ln>
            <a:noFill/>
          </a:ln>
        </p:spPr>
        <p:txBody>
          <a:bodyPr spcFirstLastPara="1" wrap="square" lIns="0" tIns="0" rIns="0" bIns="0"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Worked on AI drug discovery projects</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100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Demonstrated ATOM technology capabilities and applicability with beyond ATOM</a:t>
            </a:r>
            <a:endParaRPr sz="1800" b="0" i="0" u="none" strike="noStrike" cap="none">
              <a:solidFill>
                <a:schemeClr val="dk1"/>
              </a:solidFill>
              <a:latin typeface="Calibri"/>
              <a:ea typeface="Calibri"/>
              <a:cs typeface="Calibri"/>
              <a:sym typeface="Calibri"/>
            </a:endParaRPr>
          </a:p>
          <a:p>
            <a:pPr marL="457200" lvl="0" indent="-355600" algn="l" rtl="0">
              <a:spcBef>
                <a:spcPts val="1000"/>
              </a:spcBef>
              <a:spcAft>
                <a:spcPts val="0"/>
              </a:spcAft>
              <a:buClr>
                <a:schemeClr val="dk1"/>
              </a:buClr>
              <a:buSzPts val="2000"/>
              <a:buFont typeface="Calibri"/>
              <a:buChar char="•"/>
            </a:pPr>
            <a:r>
              <a:rPr lang="en" sz="1800">
                <a:solidFill>
                  <a:schemeClr val="dk1"/>
                </a:solidFill>
                <a:latin typeface="Calibri"/>
                <a:ea typeface="Calibri"/>
                <a:cs typeface="Calibri"/>
                <a:sym typeface="Calibri"/>
              </a:rPr>
              <a:t>Completed machine learning pipeline using AMPL for safety screen targets</a:t>
            </a:r>
            <a:endParaRPr sz="2000">
              <a:solidFill>
                <a:schemeClr val="dk1"/>
              </a:solidFill>
              <a:latin typeface="Calibri"/>
              <a:ea typeface="Calibri"/>
              <a:cs typeface="Calibri"/>
              <a:sym typeface="Calibri"/>
            </a:endParaRPr>
          </a:p>
          <a:p>
            <a:pPr marL="914400" lvl="1" indent="-323850" algn="l" rtl="0">
              <a:lnSpc>
                <a:spcPct val="100000"/>
              </a:lnSpc>
              <a:spcBef>
                <a:spcPts val="1000"/>
              </a:spcBef>
              <a:spcAft>
                <a:spcPts val="0"/>
              </a:spcAft>
              <a:buClr>
                <a:srgbClr val="296B7E"/>
              </a:buClr>
              <a:buSzPts val="1500"/>
              <a:buChar char="○"/>
            </a:pPr>
            <a:r>
              <a:rPr lang="en" sz="1600">
                <a:solidFill>
                  <a:schemeClr val="dk1"/>
                </a:solidFill>
                <a:latin typeface="Calibri"/>
                <a:ea typeface="Calibri"/>
                <a:cs typeface="Calibri"/>
                <a:sym typeface="Calibri"/>
              </a:rPr>
              <a:t>Butler University’s College of Pharmacy &amp; Health Sciences and FNL Partnership Development Office in conjunction with ATOM Consortium </a:t>
            </a:r>
            <a:endParaRPr sz="1800">
              <a:solidFill>
                <a:schemeClr val="dk1"/>
              </a:solidFill>
            </a:endParaRPr>
          </a:p>
          <a:p>
            <a:pPr marL="914400" lvl="1" indent="-323850" algn="l" rtl="0">
              <a:lnSpc>
                <a:spcPct val="100000"/>
              </a:lnSpc>
              <a:spcBef>
                <a:spcPts val="1000"/>
              </a:spcBef>
              <a:spcAft>
                <a:spcPts val="0"/>
              </a:spcAft>
              <a:buClr>
                <a:srgbClr val="296B7E"/>
              </a:buClr>
              <a:buSzPts val="1500"/>
              <a:buChar char="○"/>
            </a:pPr>
            <a:r>
              <a:rPr lang="en" sz="2800">
                <a:solidFill>
                  <a:schemeClr val="dk1"/>
                </a:solidFill>
                <a:latin typeface="Calibri"/>
                <a:ea typeface="Calibri"/>
                <a:cs typeface="Calibri"/>
                <a:sym typeface="Calibri"/>
              </a:rPr>
              <a:t>3</a:t>
            </a:r>
            <a:r>
              <a:rPr lang="en" sz="1600">
                <a:solidFill>
                  <a:schemeClr val="dk1"/>
                </a:solidFill>
                <a:latin typeface="Calibri"/>
                <a:ea typeface="Calibri"/>
                <a:cs typeface="Calibri"/>
                <a:sym typeface="Calibri"/>
              </a:rPr>
              <a:t>rd Summer Trainee Program with Butler University</a:t>
            </a:r>
            <a:endParaRPr sz="1800">
              <a:solidFill>
                <a:schemeClr val="dk1"/>
              </a:solidFill>
            </a:endParaRPr>
          </a:p>
          <a:p>
            <a:pPr marL="914400" lvl="1" indent="-323850" algn="l" rtl="0">
              <a:lnSpc>
                <a:spcPct val="100000"/>
              </a:lnSpc>
              <a:spcBef>
                <a:spcPts val="1000"/>
              </a:spcBef>
              <a:spcAft>
                <a:spcPts val="0"/>
              </a:spcAft>
              <a:buClr>
                <a:srgbClr val="296B7E"/>
              </a:buClr>
              <a:buSzPts val="1500"/>
              <a:buChar char="○"/>
            </a:pPr>
            <a:r>
              <a:rPr lang="en" sz="2800">
                <a:solidFill>
                  <a:schemeClr val="dk1"/>
                </a:solidFill>
                <a:latin typeface="Calibri"/>
                <a:ea typeface="Calibri"/>
                <a:cs typeface="Calibri"/>
                <a:sym typeface="Calibri"/>
              </a:rPr>
              <a:t>12 </a:t>
            </a:r>
            <a:r>
              <a:rPr lang="en" sz="1600">
                <a:solidFill>
                  <a:schemeClr val="dk1"/>
                </a:solidFill>
                <a:latin typeface="Calibri"/>
                <a:ea typeface="Calibri"/>
                <a:cs typeface="Calibri"/>
                <a:sym typeface="Calibri"/>
              </a:rPr>
              <a:t>week 2022 Summer Semester (May-July) (100% remote)</a:t>
            </a:r>
            <a:endParaRPr sz="1800">
              <a:solidFill>
                <a:schemeClr val="dk1"/>
              </a:solidFill>
            </a:endParaRPr>
          </a:p>
          <a:p>
            <a:pPr marL="914400" lvl="1" indent="-323850" algn="l" rtl="0">
              <a:lnSpc>
                <a:spcPct val="100000"/>
              </a:lnSpc>
              <a:spcBef>
                <a:spcPts val="1000"/>
              </a:spcBef>
              <a:spcAft>
                <a:spcPts val="0"/>
              </a:spcAft>
              <a:buClr>
                <a:srgbClr val="296B7E"/>
              </a:buClr>
              <a:buSzPts val="1500"/>
              <a:buChar char="○"/>
            </a:pPr>
            <a:r>
              <a:rPr lang="en" sz="2800">
                <a:solidFill>
                  <a:schemeClr val="dk1"/>
                </a:solidFill>
                <a:latin typeface="Calibri"/>
                <a:ea typeface="Calibri"/>
                <a:cs typeface="Calibri"/>
                <a:sym typeface="Calibri"/>
              </a:rPr>
              <a:t>2 </a:t>
            </a:r>
            <a:r>
              <a:rPr lang="en" sz="1600">
                <a:solidFill>
                  <a:schemeClr val="dk1"/>
                </a:solidFill>
                <a:latin typeface="Calibri"/>
                <a:ea typeface="Calibri"/>
                <a:cs typeface="Calibri"/>
                <a:sym typeface="Calibri"/>
              </a:rPr>
              <a:t>PharmD students hosted by FNLCR mentors</a:t>
            </a:r>
            <a:endParaRPr sz="1800">
              <a:solidFill>
                <a:schemeClr val="dk1"/>
              </a:solidFill>
              <a:latin typeface="Calibri"/>
              <a:ea typeface="Calibri"/>
              <a:cs typeface="Calibri"/>
              <a:sym typeface="Calibri"/>
            </a:endParaRPr>
          </a:p>
          <a:p>
            <a:pPr marL="285750" marR="0" lvl="0" indent="-196850" algn="l" rtl="0">
              <a:lnSpc>
                <a:spcPct val="100000"/>
              </a:lnSpc>
              <a:spcBef>
                <a:spcPts val="100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sp>
        <p:nvSpPr>
          <p:cNvPr id="393" name="Google Shape;393;p106"/>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p>
            <a:pPr marL="0" lvl="0" indent="0" algn="r" rtl="0">
              <a:lnSpc>
                <a:spcPct val="100000"/>
              </a:lnSpc>
              <a:spcBef>
                <a:spcPts val="0"/>
              </a:spcBef>
              <a:spcAft>
                <a:spcPts val="0"/>
              </a:spcAft>
              <a:buSzPts val="900"/>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5"/>
          <p:cNvSpPr/>
          <p:nvPr/>
        </p:nvSpPr>
        <p:spPr>
          <a:xfrm>
            <a:off x="116325" y="2821150"/>
            <a:ext cx="8688600" cy="1845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5"/>
          <p:cNvSpPr/>
          <p:nvPr/>
        </p:nvSpPr>
        <p:spPr>
          <a:xfrm>
            <a:off x="116325" y="916150"/>
            <a:ext cx="8688600" cy="1845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5"/>
          <p:cNvSpPr txBox="1">
            <a:spLocks noGrp="1"/>
          </p:cNvSpPr>
          <p:nvPr>
            <p:ph type="title"/>
          </p:nvPr>
        </p:nvSpPr>
        <p:spPr>
          <a:xfrm>
            <a:off x="628650" y="373262"/>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667"/>
              <a:buNone/>
            </a:pPr>
            <a:r>
              <a:rPr lang="en" b="1">
                <a:latin typeface="Calibri"/>
                <a:ea typeface="Calibri"/>
                <a:cs typeface="Calibri"/>
                <a:sym typeface="Calibri"/>
              </a:rPr>
              <a:t>Best HPO Parameters for CYP2D6 (based on </a:t>
            </a:r>
            <a:r>
              <a:rPr lang="en" b="1" i="1">
                <a:latin typeface="Calibri"/>
                <a:ea typeface="Calibri"/>
                <a:cs typeface="Calibri"/>
                <a:sym typeface="Calibri"/>
              </a:rPr>
              <a:t>valid </a:t>
            </a:r>
            <a:r>
              <a:rPr lang="en" b="1">
                <a:latin typeface="Calibri"/>
                <a:ea typeface="Calibri"/>
                <a:cs typeface="Calibri"/>
                <a:sym typeface="Calibri"/>
              </a:rPr>
              <a:t>r2_score)</a:t>
            </a:r>
            <a:endParaRPr b="1">
              <a:latin typeface="Calibri"/>
              <a:ea typeface="Calibri"/>
              <a:cs typeface="Calibri"/>
              <a:sym typeface="Calibri"/>
            </a:endParaRPr>
          </a:p>
        </p:txBody>
      </p:sp>
      <p:sp>
        <p:nvSpPr>
          <p:cNvPr id="933" name="Google Shape;933;p35"/>
          <p:cNvSpPr txBox="1"/>
          <p:nvPr/>
        </p:nvSpPr>
        <p:spPr>
          <a:xfrm>
            <a:off x="6965550" y="884588"/>
            <a:ext cx="18675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Neural Network </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Random Search</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learning_rate = </a:t>
            </a:r>
            <a:r>
              <a:rPr lang="en" sz="1400" b="0" i="0" u="none" strike="noStrike" cap="none">
                <a:solidFill>
                  <a:schemeClr val="dk1"/>
                </a:solidFill>
                <a:latin typeface="Calibri"/>
                <a:ea typeface="Calibri"/>
                <a:cs typeface="Calibri"/>
                <a:sym typeface="Calibri"/>
              </a:rPr>
              <a:t>0.0082</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layer_sizes = 235</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layer_nums = 2</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dropouts = 0.5363</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5"/>
          <p:cNvSpPr txBox="1"/>
          <p:nvPr/>
        </p:nvSpPr>
        <p:spPr>
          <a:xfrm>
            <a:off x="6401825" y="2887250"/>
            <a:ext cx="3000000" cy="167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Random Forest </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Random Search</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rf_estimators = 555</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rf_max_depth = 65</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rf_max_features = 26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pic>
        <p:nvPicPr>
          <p:cNvPr id="935" name="Google Shape;935;p35"/>
          <p:cNvPicPr preferRelativeResize="0"/>
          <p:nvPr/>
        </p:nvPicPr>
        <p:blipFill rotWithShape="1">
          <a:blip r:embed="rId3">
            <a:alphaModFix/>
          </a:blip>
          <a:srcRect/>
          <a:stretch/>
        </p:blipFill>
        <p:spPr>
          <a:xfrm>
            <a:off x="323325" y="942950"/>
            <a:ext cx="6639625" cy="1656075"/>
          </a:xfrm>
          <a:prstGeom prst="rect">
            <a:avLst/>
          </a:prstGeom>
          <a:noFill/>
          <a:ln>
            <a:noFill/>
          </a:ln>
        </p:spPr>
      </p:pic>
      <p:pic>
        <p:nvPicPr>
          <p:cNvPr id="936" name="Google Shape;936;p35"/>
          <p:cNvPicPr preferRelativeResize="0"/>
          <p:nvPr/>
        </p:nvPicPr>
        <p:blipFill rotWithShape="1">
          <a:blip r:embed="rId4">
            <a:alphaModFix/>
          </a:blip>
          <a:srcRect/>
          <a:stretch/>
        </p:blipFill>
        <p:spPr>
          <a:xfrm>
            <a:off x="359225" y="2892075"/>
            <a:ext cx="5838750" cy="1572767"/>
          </a:xfrm>
          <a:prstGeom prst="rect">
            <a:avLst/>
          </a:prstGeom>
          <a:noFill/>
          <a:ln>
            <a:noFill/>
          </a:ln>
        </p:spPr>
      </p:pic>
      <p:sp>
        <p:nvSpPr>
          <p:cNvPr id="937" name="Google Shape;937;p35"/>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40</a:t>
            </a:fld>
            <a:endParaRPr sz="11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36"/>
          <p:cNvSpPr txBox="1">
            <a:spLocks noGrp="1"/>
          </p:cNvSpPr>
          <p:nvPr>
            <p:ph type="title"/>
          </p:nvPr>
        </p:nvSpPr>
        <p:spPr>
          <a:xfrm>
            <a:off x="448175" y="284100"/>
            <a:ext cx="9027000" cy="417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11111"/>
              <a:buNone/>
            </a:pPr>
            <a:r>
              <a:rPr lang="en" b="1">
                <a:latin typeface="Calibri"/>
                <a:ea typeface="Calibri"/>
                <a:cs typeface="Calibri"/>
                <a:sym typeface="Calibri"/>
              </a:rPr>
              <a:t>Plot of Loss for all models for CYP2C9 (based on </a:t>
            </a:r>
            <a:r>
              <a:rPr lang="en" b="1" i="1">
                <a:latin typeface="Calibri"/>
                <a:ea typeface="Calibri"/>
                <a:cs typeface="Calibri"/>
                <a:sym typeface="Calibri"/>
              </a:rPr>
              <a:t>valid </a:t>
            </a:r>
            <a:r>
              <a:rPr lang="en" b="1">
                <a:latin typeface="Calibri"/>
                <a:ea typeface="Calibri"/>
                <a:cs typeface="Calibri"/>
                <a:sym typeface="Calibri"/>
              </a:rPr>
              <a:t>r2_score)</a:t>
            </a:r>
            <a:endParaRPr b="1">
              <a:latin typeface="Calibri"/>
              <a:ea typeface="Calibri"/>
              <a:cs typeface="Calibri"/>
              <a:sym typeface="Calibri"/>
            </a:endParaRPr>
          </a:p>
        </p:txBody>
      </p:sp>
      <p:sp>
        <p:nvSpPr>
          <p:cNvPr id="943" name="Google Shape;943;p36"/>
          <p:cNvSpPr txBox="1"/>
          <p:nvPr/>
        </p:nvSpPr>
        <p:spPr>
          <a:xfrm>
            <a:off x="4308075" y="862224"/>
            <a:ext cx="18675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Neural Network </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learning_rate = 0.0065</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layer_sizes = 208</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layer_nums = 2</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dropouts = 0.5237</a:t>
            </a:r>
            <a:endParaRPr sz="1000" b="0" i="0" u="none" strike="noStrike" cap="none">
              <a:solidFill>
                <a:schemeClr val="dk1"/>
              </a:solidFill>
              <a:latin typeface="Arial"/>
              <a:ea typeface="Arial"/>
              <a:cs typeface="Arial"/>
              <a:sym typeface="Arial"/>
            </a:endParaRPr>
          </a:p>
        </p:txBody>
      </p:sp>
      <p:sp>
        <p:nvSpPr>
          <p:cNvPr id="944" name="Google Shape;944;p36"/>
          <p:cNvSpPr txBox="1"/>
          <p:nvPr/>
        </p:nvSpPr>
        <p:spPr>
          <a:xfrm>
            <a:off x="4308075" y="3039376"/>
            <a:ext cx="1867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Random Forest </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rf_estimators = 171</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alibri"/>
                <a:ea typeface="Calibri"/>
                <a:cs typeface="Calibri"/>
                <a:sym typeface="Calibri"/>
              </a:rPr>
              <a:t>rf_max_depth = 48</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rf_max_features = 30</a:t>
            </a:r>
            <a:endParaRPr sz="1400" b="0" i="0" u="none" strike="noStrike" cap="none">
              <a:solidFill>
                <a:schemeClr val="dk1"/>
              </a:solidFill>
              <a:latin typeface="Calibri"/>
              <a:ea typeface="Calibri"/>
              <a:cs typeface="Calibri"/>
              <a:sym typeface="Calibri"/>
            </a:endParaRPr>
          </a:p>
        </p:txBody>
      </p:sp>
      <p:pic>
        <p:nvPicPr>
          <p:cNvPr id="945" name="Google Shape;945;p36"/>
          <p:cNvPicPr preferRelativeResize="0"/>
          <p:nvPr/>
        </p:nvPicPr>
        <p:blipFill rotWithShape="1">
          <a:blip r:embed="rId3">
            <a:alphaModFix/>
          </a:blip>
          <a:srcRect/>
          <a:stretch/>
        </p:blipFill>
        <p:spPr>
          <a:xfrm>
            <a:off x="2005625" y="2886600"/>
            <a:ext cx="2057400" cy="1783075"/>
          </a:xfrm>
          <a:prstGeom prst="rect">
            <a:avLst/>
          </a:prstGeom>
          <a:noFill/>
          <a:ln>
            <a:noFill/>
          </a:ln>
        </p:spPr>
      </p:pic>
      <p:pic>
        <p:nvPicPr>
          <p:cNvPr id="946" name="Google Shape;946;p36"/>
          <p:cNvPicPr preferRelativeResize="0"/>
          <p:nvPr/>
        </p:nvPicPr>
        <p:blipFill rotWithShape="1">
          <a:blip r:embed="rId4">
            <a:alphaModFix/>
          </a:blip>
          <a:srcRect/>
          <a:stretch/>
        </p:blipFill>
        <p:spPr>
          <a:xfrm>
            <a:off x="2005163" y="862237"/>
            <a:ext cx="2057400" cy="1782326"/>
          </a:xfrm>
          <a:prstGeom prst="rect">
            <a:avLst/>
          </a:prstGeom>
          <a:noFill/>
          <a:ln>
            <a:noFill/>
          </a:ln>
        </p:spPr>
      </p:pic>
      <p:sp>
        <p:nvSpPr>
          <p:cNvPr id="947" name="Google Shape;947;p36"/>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41</a:t>
            </a:fld>
            <a:endParaRPr sz="1100">
              <a:latin typeface="Calibri"/>
              <a:ea typeface="Calibri"/>
              <a:cs typeface="Calibri"/>
              <a:sym typeface="Calibri"/>
            </a:endParaRPr>
          </a:p>
        </p:txBody>
      </p:sp>
      <p:sp>
        <p:nvSpPr>
          <p:cNvPr id="948" name="Google Shape;948;p36"/>
          <p:cNvSpPr txBox="1"/>
          <p:nvPr/>
        </p:nvSpPr>
        <p:spPr>
          <a:xfrm rot="-5400000">
            <a:off x="1570025" y="1641025"/>
            <a:ext cx="501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595959"/>
                </a:solidFill>
                <a:latin typeface="Calibri"/>
                <a:ea typeface="Calibri"/>
                <a:cs typeface="Calibri"/>
                <a:sym typeface="Calibri"/>
              </a:rPr>
              <a:t>loss</a:t>
            </a:r>
            <a:endParaRPr sz="1200" b="0" i="0" u="none" strike="noStrike" cap="none">
              <a:solidFill>
                <a:srgbClr val="595959"/>
              </a:solidFill>
              <a:latin typeface="Calibri"/>
              <a:ea typeface="Calibri"/>
              <a:cs typeface="Calibri"/>
              <a:sym typeface="Calibri"/>
            </a:endParaRPr>
          </a:p>
        </p:txBody>
      </p:sp>
      <p:sp>
        <p:nvSpPr>
          <p:cNvPr id="949" name="Google Shape;949;p36"/>
          <p:cNvSpPr txBox="1"/>
          <p:nvPr/>
        </p:nvSpPr>
        <p:spPr>
          <a:xfrm>
            <a:off x="2615100" y="2555425"/>
            <a:ext cx="1110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595959"/>
                </a:solidFill>
                <a:latin typeface="Calibri"/>
                <a:ea typeface="Calibri"/>
                <a:cs typeface="Calibri"/>
                <a:sym typeface="Calibri"/>
              </a:rPr>
              <a:t>models</a:t>
            </a:r>
            <a:endParaRPr sz="1200" b="0" i="0" u="none" strike="noStrike" cap="none">
              <a:solidFill>
                <a:srgbClr val="595959"/>
              </a:solidFill>
              <a:latin typeface="Calibri"/>
              <a:ea typeface="Calibri"/>
              <a:cs typeface="Calibri"/>
              <a:sym typeface="Calibri"/>
            </a:endParaRPr>
          </a:p>
        </p:txBody>
      </p:sp>
      <p:sp>
        <p:nvSpPr>
          <p:cNvPr id="950" name="Google Shape;950;p36"/>
          <p:cNvSpPr txBox="1"/>
          <p:nvPr/>
        </p:nvSpPr>
        <p:spPr>
          <a:xfrm>
            <a:off x="6175575" y="2340900"/>
            <a:ext cx="2461200" cy="461700"/>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Loss = 1 -  r2_score</a:t>
            </a:r>
            <a:endParaRPr sz="1800" b="0" i="0" u="none" strike="noStrike" cap="none">
              <a:solidFill>
                <a:srgbClr val="000000"/>
              </a:solidFill>
              <a:latin typeface="Arial"/>
              <a:ea typeface="Arial"/>
              <a:cs typeface="Arial"/>
              <a:sym typeface="Arial"/>
            </a:endParaRPr>
          </a:p>
        </p:txBody>
      </p:sp>
      <p:sp>
        <p:nvSpPr>
          <p:cNvPr id="951" name="Google Shape;951;p36"/>
          <p:cNvSpPr txBox="1"/>
          <p:nvPr/>
        </p:nvSpPr>
        <p:spPr>
          <a:xfrm>
            <a:off x="6175575" y="1736325"/>
            <a:ext cx="30000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alibri"/>
                <a:ea typeface="Calibri"/>
                <a:cs typeface="Calibri"/>
                <a:sym typeface="Calibri"/>
              </a:rPr>
              <a:t>Bayesian Search</a:t>
            </a:r>
            <a:endParaRPr sz="1900" b="0" i="0" u="none" strike="noStrike" cap="none">
              <a:solidFill>
                <a:schemeClr val="dk1"/>
              </a:solidFill>
              <a:latin typeface="Calibri"/>
              <a:ea typeface="Calibri"/>
              <a:cs typeface="Calibri"/>
              <a:sym typeface="Calibri"/>
            </a:endParaRPr>
          </a:p>
        </p:txBody>
      </p:sp>
      <p:sp>
        <p:nvSpPr>
          <p:cNvPr id="952" name="Google Shape;952;p36"/>
          <p:cNvSpPr txBox="1"/>
          <p:nvPr/>
        </p:nvSpPr>
        <p:spPr>
          <a:xfrm rot="-5400000">
            <a:off x="1570025" y="3430600"/>
            <a:ext cx="501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4B4B4B"/>
                </a:solidFill>
                <a:latin typeface="Calibri"/>
                <a:ea typeface="Calibri"/>
                <a:cs typeface="Calibri"/>
                <a:sym typeface="Calibri"/>
              </a:rPr>
              <a:t>loss</a:t>
            </a:r>
            <a:endParaRPr sz="1200" b="0" i="0" u="none" strike="noStrike" cap="none">
              <a:solidFill>
                <a:srgbClr val="4B4B4B"/>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39"/>
          <p:cNvSpPr txBox="1">
            <a:spLocks noGrp="1"/>
          </p:cNvSpPr>
          <p:nvPr>
            <p:ph type="title"/>
          </p:nvPr>
        </p:nvSpPr>
        <p:spPr>
          <a:xfrm>
            <a:off x="628650" y="293812"/>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HPO Results </a:t>
            </a:r>
            <a:endParaRPr b="1">
              <a:latin typeface="Calibri"/>
              <a:ea typeface="Calibri"/>
              <a:cs typeface="Calibri"/>
              <a:sym typeface="Calibri"/>
            </a:endParaRPr>
          </a:p>
        </p:txBody>
      </p:sp>
      <p:sp>
        <p:nvSpPr>
          <p:cNvPr id="958" name="Google Shape;958;p39"/>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42</a:t>
            </a:fld>
            <a:endParaRPr sz="1100">
              <a:latin typeface="Calibri"/>
              <a:ea typeface="Calibri"/>
              <a:cs typeface="Calibri"/>
              <a:sym typeface="Calibri"/>
            </a:endParaRPr>
          </a:p>
        </p:txBody>
      </p:sp>
      <p:pic>
        <p:nvPicPr>
          <p:cNvPr id="959" name="Google Shape;959;p39"/>
          <p:cNvPicPr preferRelativeResize="0"/>
          <p:nvPr/>
        </p:nvPicPr>
        <p:blipFill rotWithShape="1">
          <a:blip r:embed="rId3">
            <a:alphaModFix/>
          </a:blip>
          <a:srcRect/>
          <a:stretch/>
        </p:blipFill>
        <p:spPr>
          <a:xfrm>
            <a:off x="3099675" y="2800350"/>
            <a:ext cx="2926081" cy="1828800"/>
          </a:xfrm>
          <a:prstGeom prst="rect">
            <a:avLst/>
          </a:prstGeom>
          <a:noFill/>
          <a:ln>
            <a:noFill/>
          </a:ln>
        </p:spPr>
      </p:pic>
      <p:pic>
        <p:nvPicPr>
          <p:cNvPr id="960" name="Google Shape;960;p39"/>
          <p:cNvPicPr preferRelativeResize="0"/>
          <p:nvPr/>
        </p:nvPicPr>
        <p:blipFill rotWithShape="1">
          <a:blip r:embed="rId4">
            <a:alphaModFix/>
          </a:blip>
          <a:srcRect/>
          <a:stretch/>
        </p:blipFill>
        <p:spPr>
          <a:xfrm>
            <a:off x="6091000" y="2800350"/>
            <a:ext cx="2926081" cy="1828800"/>
          </a:xfrm>
          <a:prstGeom prst="rect">
            <a:avLst/>
          </a:prstGeom>
          <a:noFill/>
          <a:ln>
            <a:noFill/>
          </a:ln>
        </p:spPr>
      </p:pic>
      <p:pic>
        <p:nvPicPr>
          <p:cNvPr id="961" name="Google Shape;961;p39"/>
          <p:cNvPicPr preferRelativeResize="0"/>
          <p:nvPr/>
        </p:nvPicPr>
        <p:blipFill rotWithShape="1">
          <a:blip r:embed="rId5">
            <a:alphaModFix/>
          </a:blip>
          <a:srcRect/>
          <a:stretch/>
        </p:blipFill>
        <p:spPr>
          <a:xfrm>
            <a:off x="108350" y="2800351"/>
            <a:ext cx="2926081" cy="1828800"/>
          </a:xfrm>
          <a:prstGeom prst="rect">
            <a:avLst/>
          </a:prstGeom>
          <a:noFill/>
          <a:ln>
            <a:noFill/>
          </a:ln>
        </p:spPr>
      </p:pic>
      <p:graphicFrame>
        <p:nvGraphicFramePr>
          <p:cNvPr id="962" name="Google Shape;962;p39"/>
          <p:cNvGraphicFramePr/>
          <p:nvPr/>
        </p:nvGraphicFramePr>
        <p:xfrm>
          <a:off x="5014400" y="983913"/>
          <a:ext cx="2496325" cy="1468370"/>
        </p:xfrm>
        <a:graphic>
          <a:graphicData uri="http://schemas.openxmlformats.org/drawingml/2006/table">
            <a:tbl>
              <a:tblPr>
                <a:noFill/>
                <a:tableStyleId>{6D5944F8-3AEF-4E36-B221-520EB2BC658F}</a:tableStyleId>
              </a:tblPr>
              <a:tblGrid>
                <a:gridCol w="787500">
                  <a:extLst>
                    <a:ext uri="{9D8B030D-6E8A-4147-A177-3AD203B41FA5}">
                      <a16:colId xmlns:a16="http://schemas.microsoft.com/office/drawing/2014/main" val="20000"/>
                    </a:ext>
                  </a:extLst>
                </a:gridCol>
                <a:gridCol w="832125">
                  <a:extLst>
                    <a:ext uri="{9D8B030D-6E8A-4147-A177-3AD203B41FA5}">
                      <a16:colId xmlns:a16="http://schemas.microsoft.com/office/drawing/2014/main" val="20001"/>
                    </a:ext>
                  </a:extLst>
                </a:gridCol>
                <a:gridCol w="876700">
                  <a:extLst>
                    <a:ext uri="{9D8B030D-6E8A-4147-A177-3AD203B41FA5}">
                      <a16:colId xmlns:a16="http://schemas.microsoft.com/office/drawing/2014/main" val="20002"/>
                    </a:ext>
                  </a:extLst>
                </a:gridCol>
              </a:tblGrid>
              <a:tr h="357375">
                <a:tc gridSpan="3">
                  <a:txBody>
                    <a:bodyPr/>
                    <a:lstStyle/>
                    <a:p>
                      <a:pPr marL="0" marR="0" lvl="0" indent="0" algn="ctr" rtl="0">
                        <a:lnSpc>
                          <a:spcPct val="100000"/>
                        </a:lnSpc>
                        <a:spcBef>
                          <a:spcPts val="0"/>
                        </a:spcBef>
                        <a:spcAft>
                          <a:spcPts val="0"/>
                        </a:spcAft>
                        <a:buClr>
                          <a:schemeClr val="dk1"/>
                        </a:buClr>
                        <a:buSzPts val="1100"/>
                        <a:buFont typeface="Arial"/>
                        <a:buNone/>
                      </a:pPr>
                      <a:r>
                        <a:rPr lang="en" sz="1300" b="1" u="none" strike="noStrike" cap="none">
                          <a:latin typeface="Calibri"/>
                          <a:ea typeface="Calibri"/>
                          <a:cs typeface="Calibri"/>
                          <a:sym typeface="Calibri"/>
                        </a:rPr>
                        <a:t>R2_Score_test</a:t>
                      </a:r>
                      <a:endParaRPr sz="1300" u="none" strike="noStrike" cap="none">
                        <a:latin typeface="Calibri"/>
                        <a:ea typeface="Calibri"/>
                        <a:cs typeface="Calibri"/>
                        <a:sym typeface="Calibri"/>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DCECD5"/>
                        </a:gs>
                        <a:gs pos="100000">
                          <a:srgbClr val="93BC81"/>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endParaRPr sz="13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RF/ECFP</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NN/ECFP</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CYP3A4</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0.62</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latin typeface="Calibri"/>
                          <a:ea typeface="Calibri"/>
                          <a:cs typeface="Calibri"/>
                          <a:sym typeface="Calibri"/>
                        </a:rPr>
                        <a:t>0.60</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CYP2D6</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0.42</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latin typeface="Calibri"/>
                          <a:ea typeface="Calibri"/>
                          <a:cs typeface="Calibri"/>
                          <a:sym typeface="Calibri"/>
                        </a:rPr>
                        <a:t>0.40</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CYP2C9</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0.40</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latin typeface="Calibri"/>
                          <a:ea typeface="Calibri"/>
                          <a:cs typeface="Calibri"/>
                          <a:sym typeface="Calibri"/>
                        </a:rPr>
                        <a:t>0.36</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963" name="Google Shape;963;p39"/>
          <p:cNvGraphicFramePr/>
          <p:nvPr/>
        </p:nvGraphicFramePr>
        <p:xfrm>
          <a:off x="1574025" y="976050"/>
          <a:ext cx="2496325" cy="1484100"/>
        </p:xfrm>
        <a:graphic>
          <a:graphicData uri="http://schemas.openxmlformats.org/drawingml/2006/table">
            <a:tbl>
              <a:tblPr>
                <a:noFill/>
                <a:tableStyleId>{6D5944F8-3AEF-4E36-B221-520EB2BC658F}</a:tableStyleId>
              </a:tblPr>
              <a:tblGrid>
                <a:gridCol w="787500">
                  <a:extLst>
                    <a:ext uri="{9D8B030D-6E8A-4147-A177-3AD203B41FA5}">
                      <a16:colId xmlns:a16="http://schemas.microsoft.com/office/drawing/2014/main" val="20000"/>
                    </a:ext>
                  </a:extLst>
                </a:gridCol>
                <a:gridCol w="832125">
                  <a:extLst>
                    <a:ext uri="{9D8B030D-6E8A-4147-A177-3AD203B41FA5}">
                      <a16:colId xmlns:a16="http://schemas.microsoft.com/office/drawing/2014/main" val="20001"/>
                    </a:ext>
                  </a:extLst>
                </a:gridCol>
                <a:gridCol w="876700">
                  <a:extLst>
                    <a:ext uri="{9D8B030D-6E8A-4147-A177-3AD203B41FA5}">
                      <a16:colId xmlns:a16="http://schemas.microsoft.com/office/drawing/2014/main" val="20002"/>
                    </a:ext>
                  </a:extLst>
                </a:gridCol>
              </a:tblGrid>
              <a:tr h="396700">
                <a:tc gridSpan="3">
                  <a:txBody>
                    <a:bodyPr/>
                    <a:lstStyle/>
                    <a:p>
                      <a:pPr marL="0" marR="0" lvl="0" indent="0" algn="ctr" rtl="0">
                        <a:lnSpc>
                          <a:spcPct val="100000"/>
                        </a:lnSpc>
                        <a:spcBef>
                          <a:spcPts val="0"/>
                        </a:spcBef>
                        <a:spcAft>
                          <a:spcPts val="0"/>
                        </a:spcAft>
                        <a:buClr>
                          <a:schemeClr val="dk1"/>
                        </a:buClr>
                        <a:buSzPts val="1100"/>
                        <a:buFont typeface="Arial"/>
                        <a:buNone/>
                      </a:pPr>
                      <a:r>
                        <a:rPr lang="en" sz="1300" b="1" u="none" strike="noStrike" cap="none">
                          <a:latin typeface="Calibri"/>
                          <a:ea typeface="Calibri"/>
                          <a:cs typeface="Calibri"/>
                          <a:sym typeface="Calibri"/>
                        </a:rPr>
                        <a:t>R2_Score_valid</a:t>
                      </a:r>
                      <a:endParaRPr sz="1300" u="none" strike="noStrike" cap="none">
                        <a:latin typeface="Calibri"/>
                        <a:ea typeface="Calibri"/>
                        <a:cs typeface="Calibri"/>
                        <a:sym typeface="Calibri"/>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endParaRPr sz="13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RF/ECFP</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NN/ECFP</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CYP3A4</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0.29</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0.30</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CYP2D6</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0.25</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0.17</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185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latin typeface="Calibri"/>
                          <a:ea typeface="Calibri"/>
                          <a:cs typeface="Calibri"/>
                          <a:sym typeface="Calibri"/>
                        </a:rPr>
                        <a:t>CYP2C9</a:t>
                      </a:r>
                      <a:endParaRPr sz="1200" b="1"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solidFill>
                            <a:srgbClr val="FF0000"/>
                          </a:solidFill>
                          <a:latin typeface="Calibri"/>
                          <a:ea typeface="Calibri"/>
                          <a:cs typeface="Calibri"/>
                          <a:sym typeface="Calibri"/>
                        </a:rPr>
                        <a:t>0.20</a:t>
                      </a:r>
                      <a:endParaRPr sz="1300" u="none" strike="noStrike" cap="none">
                        <a:solidFill>
                          <a:srgbClr val="FF0000"/>
                        </a:solidFill>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00" u="none" strike="noStrike" cap="none">
                          <a:latin typeface="Calibri"/>
                          <a:ea typeface="Calibri"/>
                          <a:cs typeface="Calibri"/>
                          <a:sym typeface="Calibri"/>
                        </a:rPr>
                        <a:t>0.19</a:t>
                      </a:r>
                      <a:endParaRPr sz="1300" u="none" strike="noStrike" cap="none">
                        <a:latin typeface="Calibri"/>
                        <a:ea typeface="Calibri"/>
                        <a:cs typeface="Calibri"/>
                        <a:sym typeface="Calibri"/>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64" name="Google Shape;964;p39"/>
          <p:cNvSpPr txBox="1"/>
          <p:nvPr/>
        </p:nvSpPr>
        <p:spPr>
          <a:xfrm>
            <a:off x="7553025" y="1644600"/>
            <a:ext cx="1253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6FA8DC"/>
                </a:solidFill>
                <a:latin typeface="Arial"/>
                <a:ea typeface="Arial"/>
                <a:cs typeface="Arial"/>
                <a:sym typeface="Arial"/>
              </a:rPr>
              <a:t>Best model </a:t>
            </a:r>
            <a:endParaRPr sz="1400" b="0" i="0" u="none" strike="noStrike" cap="none">
              <a:solidFill>
                <a:srgbClr val="6FA8D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6FA8DC"/>
                </a:solidFill>
                <a:latin typeface="Arial"/>
                <a:ea typeface="Arial"/>
                <a:cs typeface="Arial"/>
                <a:sym typeface="Arial"/>
              </a:rPr>
              <a:t>final scores </a:t>
            </a:r>
            <a:endParaRPr sz="1400" b="0" i="0" u="none" strike="noStrike" cap="none">
              <a:solidFill>
                <a:srgbClr val="6FA8DC"/>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68"/>
        <p:cNvGrpSpPr/>
        <p:nvPr/>
      </p:nvGrpSpPr>
      <p:grpSpPr>
        <a:xfrm>
          <a:off x="0" y="0"/>
          <a:ext cx="0" cy="0"/>
          <a:chOff x="0" y="0"/>
          <a:chExt cx="0" cy="0"/>
        </a:xfrm>
      </p:grpSpPr>
      <p:sp>
        <p:nvSpPr>
          <p:cNvPr id="969" name="Google Shape;969;p40"/>
          <p:cNvSpPr txBox="1">
            <a:spLocks noGrp="1"/>
          </p:cNvSpPr>
          <p:nvPr>
            <p:ph type="title"/>
          </p:nvPr>
        </p:nvSpPr>
        <p:spPr>
          <a:xfrm>
            <a:off x="628650" y="1683379"/>
            <a:ext cx="7886700" cy="19998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2400"/>
              <a:buNone/>
            </a:pPr>
            <a:r>
              <a:rPr lang="en" sz="2950" b="1">
                <a:latin typeface="Calibri"/>
                <a:ea typeface="Calibri"/>
                <a:cs typeface="Calibri"/>
                <a:sym typeface="Calibri"/>
              </a:rPr>
              <a:t>Predict Using Best Models</a:t>
            </a:r>
            <a:endParaRPr sz="2950" b="1">
              <a:latin typeface="Calibri"/>
              <a:ea typeface="Calibri"/>
              <a:cs typeface="Calibri"/>
              <a:sym typeface="Calibri"/>
            </a:endParaRPr>
          </a:p>
          <a:p>
            <a:pPr marL="0" lvl="0" indent="0" algn="ctr" rtl="0">
              <a:lnSpc>
                <a:spcPct val="115000"/>
              </a:lnSpc>
              <a:spcBef>
                <a:spcPts val="0"/>
              </a:spcBef>
              <a:spcAft>
                <a:spcPts val="0"/>
              </a:spcAft>
              <a:buSzPts val="2400"/>
              <a:buNone/>
            </a:pPr>
            <a:r>
              <a:rPr lang="en" sz="2550">
                <a:latin typeface="Calibri"/>
                <a:ea typeface="Calibri"/>
                <a:cs typeface="Calibri"/>
                <a:sym typeface="Calibri"/>
              </a:rPr>
              <a:t>on Novel Compounds</a:t>
            </a:r>
            <a:endParaRPr sz="2550">
              <a:latin typeface="Calibri"/>
              <a:ea typeface="Calibri"/>
              <a:cs typeface="Calibri"/>
              <a:sym typeface="Calibri"/>
            </a:endParaRPr>
          </a:p>
        </p:txBody>
      </p:sp>
      <p:sp>
        <p:nvSpPr>
          <p:cNvPr id="970" name="Google Shape;970;p40"/>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43</a:t>
            </a:fld>
            <a:endParaRPr sz="11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974"/>
        <p:cNvGrpSpPr/>
        <p:nvPr/>
      </p:nvGrpSpPr>
      <p:grpSpPr>
        <a:xfrm>
          <a:off x="0" y="0"/>
          <a:ext cx="0" cy="0"/>
          <a:chOff x="0" y="0"/>
          <a:chExt cx="0" cy="0"/>
        </a:xfrm>
      </p:grpSpPr>
      <p:sp>
        <p:nvSpPr>
          <p:cNvPr id="975" name="Google Shape;975;p41"/>
          <p:cNvSpPr txBox="1">
            <a:spLocks noGrp="1"/>
          </p:cNvSpPr>
          <p:nvPr>
            <p:ph type="title"/>
          </p:nvPr>
        </p:nvSpPr>
        <p:spPr>
          <a:xfrm>
            <a:off x="388100" y="272412"/>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Novel Compounds </a:t>
            </a:r>
            <a:endParaRPr b="1">
              <a:latin typeface="Calibri"/>
              <a:ea typeface="Calibri"/>
              <a:cs typeface="Calibri"/>
              <a:sym typeface="Calibri"/>
            </a:endParaRPr>
          </a:p>
        </p:txBody>
      </p:sp>
      <p:sp>
        <p:nvSpPr>
          <p:cNvPr id="976" name="Google Shape;976;p41"/>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44</a:t>
            </a:fld>
            <a:endParaRPr sz="1100">
              <a:latin typeface="Calibri"/>
              <a:ea typeface="Calibri"/>
              <a:cs typeface="Calibri"/>
              <a:sym typeface="Calibri"/>
            </a:endParaRPr>
          </a:p>
        </p:txBody>
      </p:sp>
      <p:graphicFrame>
        <p:nvGraphicFramePr>
          <p:cNvPr id="977" name="Google Shape;977;p41"/>
          <p:cNvGraphicFramePr/>
          <p:nvPr/>
        </p:nvGraphicFramePr>
        <p:xfrm>
          <a:off x="121674" y="1147482"/>
          <a:ext cx="3000000" cy="3000000"/>
        </p:xfrm>
        <a:graphic>
          <a:graphicData uri="http://schemas.openxmlformats.org/drawingml/2006/table">
            <a:tbl>
              <a:tblPr>
                <a:noFill/>
                <a:tableStyleId>{6D5944F8-3AEF-4E36-B221-520EB2BC658F}</a:tableStyleId>
              </a:tblPr>
              <a:tblGrid>
                <a:gridCol w="396500">
                  <a:extLst>
                    <a:ext uri="{9D8B030D-6E8A-4147-A177-3AD203B41FA5}">
                      <a16:colId xmlns:a16="http://schemas.microsoft.com/office/drawing/2014/main" val="20000"/>
                    </a:ext>
                  </a:extLst>
                </a:gridCol>
                <a:gridCol w="615000">
                  <a:extLst>
                    <a:ext uri="{9D8B030D-6E8A-4147-A177-3AD203B41FA5}">
                      <a16:colId xmlns:a16="http://schemas.microsoft.com/office/drawing/2014/main" val="20001"/>
                    </a:ext>
                  </a:extLst>
                </a:gridCol>
                <a:gridCol w="687225">
                  <a:extLst>
                    <a:ext uri="{9D8B030D-6E8A-4147-A177-3AD203B41FA5}">
                      <a16:colId xmlns:a16="http://schemas.microsoft.com/office/drawing/2014/main" val="20002"/>
                    </a:ext>
                  </a:extLst>
                </a:gridCol>
                <a:gridCol w="570175">
                  <a:extLst>
                    <a:ext uri="{9D8B030D-6E8A-4147-A177-3AD203B41FA5}">
                      <a16:colId xmlns:a16="http://schemas.microsoft.com/office/drawing/2014/main" val="20003"/>
                    </a:ext>
                  </a:extLst>
                </a:gridCol>
                <a:gridCol w="613525">
                  <a:extLst>
                    <a:ext uri="{9D8B030D-6E8A-4147-A177-3AD203B41FA5}">
                      <a16:colId xmlns:a16="http://schemas.microsoft.com/office/drawing/2014/main" val="20004"/>
                    </a:ext>
                  </a:extLst>
                </a:gridCol>
                <a:gridCol w="598300">
                  <a:extLst>
                    <a:ext uri="{9D8B030D-6E8A-4147-A177-3AD203B41FA5}">
                      <a16:colId xmlns:a16="http://schemas.microsoft.com/office/drawing/2014/main" val="20005"/>
                    </a:ext>
                  </a:extLst>
                </a:gridCol>
                <a:gridCol w="558350">
                  <a:extLst>
                    <a:ext uri="{9D8B030D-6E8A-4147-A177-3AD203B41FA5}">
                      <a16:colId xmlns:a16="http://schemas.microsoft.com/office/drawing/2014/main" val="20006"/>
                    </a:ext>
                  </a:extLst>
                </a:gridCol>
                <a:gridCol w="574525">
                  <a:extLst>
                    <a:ext uri="{9D8B030D-6E8A-4147-A177-3AD203B41FA5}">
                      <a16:colId xmlns:a16="http://schemas.microsoft.com/office/drawing/2014/main" val="20007"/>
                    </a:ext>
                  </a:extLst>
                </a:gridCol>
                <a:gridCol w="588975">
                  <a:extLst>
                    <a:ext uri="{9D8B030D-6E8A-4147-A177-3AD203B41FA5}">
                      <a16:colId xmlns:a16="http://schemas.microsoft.com/office/drawing/2014/main" val="20008"/>
                    </a:ext>
                  </a:extLst>
                </a:gridCol>
              </a:tblGrid>
              <a:tr h="373000">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Com</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pound</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3A4_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Midazolam</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_µM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3A4_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Testosterone</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_µM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2D6_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2C9_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2C19_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2C8_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2B6_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1A2_</a:t>
                      </a:r>
                      <a:endParaRPr sz="1400" u="none" strike="noStrike" cap="none"/>
                    </a:p>
                    <a:p>
                      <a:pPr marL="0" marR="0" lvl="0" indent="0" algn="r"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Calibri"/>
                          <a:ea typeface="Calibri"/>
                          <a:cs typeface="Calibri"/>
                          <a:sym typeface="Calibri"/>
                        </a:rPr>
                        <a:t>µM</a:t>
                      </a:r>
                      <a:endParaRPr sz="900" b="1" i="0" u="none" strike="noStrike" cap="none">
                        <a:solidFill>
                          <a:srgbClr val="000000"/>
                        </a:solidFill>
                        <a:latin typeface="Calibri"/>
                        <a:ea typeface="Calibri"/>
                        <a:cs typeface="Calibri"/>
                        <a:sym typeface="Calibri"/>
                      </a:endParaRPr>
                    </a:p>
                  </a:txBody>
                  <a:tcPr marL="6350" marR="6350" marT="6350" marB="0" anchor="b">
                    <a:gradFill>
                      <a:gsLst>
                        <a:gs pos="0">
                          <a:srgbClr val="F2F2F2"/>
                        </a:gs>
                        <a:gs pos="100000">
                          <a:srgbClr val="A6A6A6"/>
                        </a:gs>
                      </a:gsLst>
                      <a:lin ang="5400012" scaled="0"/>
                    </a:gradFill>
                  </a:tcPr>
                </a:tc>
                <a:extLst>
                  <a:ext uri="{0D108BD9-81ED-4DB2-BD59-A6C34878D82A}">
                    <a16:rowId xmlns:a16="http://schemas.microsoft.com/office/drawing/2014/main" val="10000"/>
                  </a:ext>
                </a:extLst>
              </a:tr>
              <a:tr h="197950">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1"/>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3.53</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2.1</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4.69</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8.75</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9.54</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1.45</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4.5</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0.94</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3</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2.26</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11.2</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20.3</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5</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4.84</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22.4</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6"/>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6</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12.5</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2.08</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7"/>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10.9</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8"/>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8</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10.3</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22.6</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9"/>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9</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15.6</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15.8</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0"/>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12</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1.36</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14.1</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1"/>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11</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4.15</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2.4</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1.51</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5.34</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7.72</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8.63</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3.67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2"/>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12</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15.7</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11</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1.32</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10.9</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12.5</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11.3</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3"/>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13</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43</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3.29</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0.4</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0.57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4"/>
                  </a:ext>
                </a:extLst>
              </a:tr>
              <a:tr h="188325">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14</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20</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11.7</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7.34</a:t>
                      </a:r>
                      <a:endParaRPr sz="900" b="0" i="0" u="none" strike="noStrike" cap="none">
                        <a:solidFill>
                          <a:srgbClr val="000000"/>
                        </a:solidFill>
                        <a:latin typeface="Calibri"/>
                        <a:ea typeface="Calibri"/>
                        <a:cs typeface="Calibri"/>
                        <a:sym typeface="Calibri"/>
                      </a:endParaRPr>
                    </a:p>
                  </a:txBody>
                  <a:tcPr marL="6350" marR="6350" marT="6350" marB="0" anchor="b">
                    <a:solidFill>
                      <a:srgbClr val="FBFED9"/>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17.7</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10.9</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8.58</a:t>
                      </a:r>
                      <a:endParaRPr sz="9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000000"/>
                          </a:solidFill>
                          <a:latin typeface="Calibri"/>
                          <a:ea typeface="Calibri"/>
                          <a:cs typeface="Calibri"/>
                          <a:sym typeface="Calibri"/>
                        </a:rPr>
                        <a:t>&gt; 10.0</a:t>
                      </a:r>
                      <a:endParaRPr sz="9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15"/>
                  </a:ext>
                </a:extLst>
              </a:tr>
            </a:tbl>
          </a:graphicData>
        </a:graphic>
      </p:graphicFrame>
      <p:sp>
        <p:nvSpPr>
          <p:cNvPr id="978" name="Google Shape;978;p41"/>
          <p:cNvSpPr txBox="1"/>
          <p:nvPr/>
        </p:nvSpPr>
        <p:spPr>
          <a:xfrm>
            <a:off x="1949632" y="840896"/>
            <a:ext cx="2541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Raw data from UCSF</a:t>
            </a:r>
            <a:endParaRPr sz="1400" b="0" i="0" u="none" strike="noStrike" cap="none">
              <a:solidFill>
                <a:srgbClr val="000000"/>
              </a:solidFill>
              <a:latin typeface="Calibri"/>
              <a:ea typeface="Calibri"/>
              <a:cs typeface="Calibri"/>
              <a:sym typeface="Calibri"/>
            </a:endParaRPr>
          </a:p>
        </p:txBody>
      </p:sp>
      <p:sp>
        <p:nvSpPr>
          <p:cNvPr id="979" name="Google Shape;979;p41"/>
          <p:cNvSpPr txBox="1"/>
          <p:nvPr/>
        </p:nvSpPr>
        <p:spPr>
          <a:xfrm>
            <a:off x="5769622" y="1135820"/>
            <a:ext cx="3107400" cy="646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AutoNum type="arabicPeriod"/>
            </a:pPr>
            <a:r>
              <a:rPr lang="en" sz="1200" b="1" i="0" u="none" strike="noStrike" cap="none">
                <a:solidFill>
                  <a:srgbClr val="000000"/>
                </a:solidFill>
                <a:latin typeface="Calibri"/>
                <a:ea typeface="Calibri"/>
                <a:cs typeface="Calibri"/>
                <a:sym typeface="Calibri"/>
              </a:rPr>
              <a:t>µM column -&gt; [‘relation’, ‘value’]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AutoNum type="arabicPeriod"/>
            </a:pPr>
            <a:r>
              <a:rPr lang="en" sz="1200" b="1" i="0" u="none" strike="noStrike" cap="none">
                <a:solidFill>
                  <a:srgbClr val="000000"/>
                </a:solidFill>
                <a:latin typeface="Calibri"/>
                <a:ea typeface="Calibri"/>
                <a:cs typeface="Calibri"/>
                <a:sym typeface="Calibri"/>
              </a:rPr>
              <a:t>µM -&gt; pIC50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AutoNum type="arabicPeriod"/>
            </a:pPr>
            <a:r>
              <a:rPr lang="en" sz="1200" b="1" i="0" u="none" strike="noStrike" cap="none">
                <a:solidFill>
                  <a:srgbClr val="000000"/>
                </a:solidFill>
                <a:latin typeface="Calibri"/>
                <a:ea typeface="Calibri"/>
                <a:cs typeface="Calibri"/>
                <a:sym typeface="Calibri"/>
              </a:rPr>
              <a:t>Reverse relation sign</a:t>
            </a:r>
            <a:endParaRPr sz="1400" b="0" i="0" u="none" strike="noStrike" cap="none">
              <a:solidFill>
                <a:srgbClr val="000000"/>
              </a:solidFill>
              <a:latin typeface="Arial"/>
              <a:ea typeface="Arial"/>
              <a:cs typeface="Arial"/>
              <a:sym typeface="Arial"/>
            </a:endParaRPr>
          </a:p>
        </p:txBody>
      </p:sp>
      <p:graphicFrame>
        <p:nvGraphicFramePr>
          <p:cNvPr id="980" name="Google Shape;980;p41"/>
          <p:cNvGraphicFramePr/>
          <p:nvPr/>
        </p:nvGraphicFramePr>
        <p:xfrm>
          <a:off x="5549787" y="2263269"/>
          <a:ext cx="3000000" cy="3000000"/>
        </p:xfrm>
        <a:graphic>
          <a:graphicData uri="http://schemas.openxmlformats.org/drawingml/2006/table">
            <a:tbl>
              <a:tblPr>
                <a:noFill/>
                <a:tableStyleId>{6D5944F8-3AEF-4E36-B221-520EB2BC658F}</a:tableStyleId>
              </a:tblPr>
              <a:tblGrid>
                <a:gridCol w="430825">
                  <a:extLst>
                    <a:ext uri="{9D8B030D-6E8A-4147-A177-3AD203B41FA5}">
                      <a16:colId xmlns:a16="http://schemas.microsoft.com/office/drawing/2014/main" val="20000"/>
                    </a:ext>
                  </a:extLst>
                </a:gridCol>
                <a:gridCol w="428050">
                  <a:extLst>
                    <a:ext uri="{9D8B030D-6E8A-4147-A177-3AD203B41FA5}">
                      <a16:colId xmlns:a16="http://schemas.microsoft.com/office/drawing/2014/main" val="20001"/>
                    </a:ext>
                  </a:extLst>
                </a:gridCol>
                <a:gridCol w="526125">
                  <a:extLst>
                    <a:ext uri="{9D8B030D-6E8A-4147-A177-3AD203B41FA5}">
                      <a16:colId xmlns:a16="http://schemas.microsoft.com/office/drawing/2014/main" val="20002"/>
                    </a:ext>
                  </a:extLst>
                </a:gridCol>
                <a:gridCol w="579650">
                  <a:extLst>
                    <a:ext uri="{9D8B030D-6E8A-4147-A177-3AD203B41FA5}">
                      <a16:colId xmlns:a16="http://schemas.microsoft.com/office/drawing/2014/main" val="20003"/>
                    </a:ext>
                  </a:extLst>
                </a:gridCol>
                <a:gridCol w="642050">
                  <a:extLst>
                    <a:ext uri="{9D8B030D-6E8A-4147-A177-3AD203B41FA5}">
                      <a16:colId xmlns:a16="http://schemas.microsoft.com/office/drawing/2014/main" val="20004"/>
                    </a:ext>
                  </a:extLst>
                </a:gridCol>
                <a:gridCol w="624225">
                  <a:extLst>
                    <a:ext uri="{9D8B030D-6E8A-4147-A177-3AD203B41FA5}">
                      <a16:colId xmlns:a16="http://schemas.microsoft.com/office/drawing/2014/main" val="20005"/>
                    </a:ext>
                  </a:extLst>
                </a:gridCol>
              </a:tblGrid>
              <a:tr h="315075">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Com</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pound</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2D6</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_µM</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2D6_µM</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_relation</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2D6_µM</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_value</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2D6_pIC50</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_relation</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2D6_pIC50</a:t>
                      </a:r>
                      <a:endParaRPr sz="1500" u="none" strike="noStrike" cap="none">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_value</a:t>
                      </a:r>
                      <a:endParaRPr sz="1000" b="1" i="0" u="none" strike="noStrike" cap="none">
                        <a:solidFill>
                          <a:srgbClr val="000000"/>
                        </a:solidFill>
                        <a:latin typeface="Calibri"/>
                        <a:ea typeface="Calibri"/>
                        <a:cs typeface="Calibri"/>
                        <a:sym typeface="Calibri"/>
                      </a:endParaRPr>
                    </a:p>
                  </a:txBody>
                  <a:tcPr marL="6350" marR="6350" marT="6350" marB="0" anchor="b">
                    <a:gradFill>
                      <a:gsLst>
                        <a:gs pos="0">
                          <a:srgbClr val="D4E5F5"/>
                        </a:gs>
                        <a:gs pos="100000">
                          <a:srgbClr val="70A4D5"/>
                        </a:gs>
                      </a:gsLst>
                      <a:lin ang="5400012" scaled="0"/>
                    </a:gradFill>
                  </a:tcPr>
                </a:tc>
                <a:extLst>
                  <a:ext uri="{0D108BD9-81ED-4DB2-BD59-A6C34878D82A}">
                    <a16:rowId xmlns:a16="http://schemas.microsoft.com/office/drawing/2014/main" val="10000"/>
                  </a:ext>
                </a:extLst>
              </a:tr>
              <a:tr h="206725">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0</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&gt; 10.0</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&gt;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10.00</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&lt;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6.00</a:t>
                      </a:r>
                      <a:endParaRPr sz="1000" b="1"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1"/>
                  </a:ext>
                </a:extLst>
              </a:tr>
              <a:tr h="206725">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1</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4.69</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4.69</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6.33</a:t>
                      </a:r>
                      <a:endParaRPr sz="1000" b="1"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206725">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2</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0.94</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0.94</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7.03</a:t>
                      </a:r>
                      <a:endParaRPr sz="1000" b="1"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206725">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3</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2.26</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2.26</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u="none" strike="noStrike" cap="none">
                          <a:solidFill>
                            <a:srgbClr val="000000"/>
                          </a:solidFill>
                          <a:latin typeface="Calibri"/>
                          <a:ea typeface="Calibri"/>
                          <a:cs typeface="Calibri"/>
                          <a:sym typeface="Calibri"/>
                        </a:rPr>
                        <a:t>=</a:t>
                      </a:r>
                      <a:endParaRPr sz="100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 sz="1000" b="1" u="none" strike="noStrike" cap="none">
                          <a:solidFill>
                            <a:srgbClr val="000000"/>
                          </a:solidFill>
                          <a:latin typeface="Calibri"/>
                          <a:ea typeface="Calibri"/>
                          <a:cs typeface="Calibri"/>
                          <a:sym typeface="Calibri"/>
                        </a:rPr>
                        <a:t>6.65</a:t>
                      </a:r>
                      <a:endParaRPr sz="1000" b="1"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bl>
          </a:graphicData>
        </a:graphic>
      </p:graphicFrame>
      <p:sp>
        <p:nvSpPr>
          <p:cNvPr id="981" name="Google Shape;981;p41"/>
          <p:cNvSpPr/>
          <p:nvPr/>
        </p:nvSpPr>
        <p:spPr>
          <a:xfrm>
            <a:off x="1820407" y="1135833"/>
            <a:ext cx="574500" cy="1214700"/>
          </a:xfrm>
          <a:prstGeom prst="rect">
            <a:avLst/>
          </a:prstGeom>
          <a:noFill/>
          <a:ln w="2540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2" name="Google Shape;982;p41"/>
          <p:cNvSpPr txBox="1"/>
          <p:nvPr/>
        </p:nvSpPr>
        <p:spPr>
          <a:xfrm>
            <a:off x="5769622" y="1923320"/>
            <a:ext cx="289020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Calibri"/>
                <a:ea typeface="Calibri"/>
                <a:cs typeface="Calibri"/>
                <a:sym typeface="Calibri"/>
              </a:rPr>
              <a:t>An example of µM -&gt; pIC50 conversion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26349" y="310296"/>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667"/>
              <a:buFont typeface="Arial"/>
              <a:buNone/>
            </a:pPr>
            <a:r>
              <a:rPr lang="en" b="1">
                <a:latin typeface="Calibri"/>
                <a:ea typeface="Calibri"/>
                <a:cs typeface="Calibri"/>
                <a:sym typeface="Calibri"/>
              </a:rPr>
              <a:t>Determine Best Class for Novel Compounds</a:t>
            </a:r>
            <a:endParaRPr b="1"/>
          </a:p>
        </p:txBody>
      </p:sp>
      <p:pic>
        <p:nvPicPr>
          <p:cNvPr id="988" name="Google Shape;988;p42"/>
          <p:cNvPicPr preferRelativeResize="0"/>
          <p:nvPr/>
        </p:nvPicPr>
        <p:blipFill rotWithShape="1">
          <a:blip r:embed="rId3">
            <a:alphaModFix/>
          </a:blip>
          <a:srcRect/>
          <a:stretch/>
        </p:blipFill>
        <p:spPr>
          <a:xfrm>
            <a:off x="152400" y="879996"/>
            <a:ext cx="3789575" cy="1782954"/>
          </a:xfrm>
          <a:prstGeom prst="rect">
            <a:avLst/>
          </a:prstGeom>
          <a:noFill/>
          <a:ln>
            <a:noFill/>
          </a:ln>
        </p:spPr>
      </p:pic>
      <p:pic>
        <p:nvPicPr>
          <p:cNvPr id="989" name="Google Shape;989;p42"/>
          <p:cNvPicPr preferRelativeResize="0"/>
          <p:nvPr/>
        </p:nvPicPr>
        <p:blipFill rotWithShape="1">
          <a:blip r:embed="rId4">
            <a:alphaModFix/>
          </a:blip>
          <a:srcRect/>
          <a:stretch/>
        </p:blipFill>
        <p:spPr>
          <a:xfrm>
            <a:off x="170575" y="2815341"/>
            <a:ext cx="3789575" cy="1776560"/>
          </a:xfrm>
          <a:prstGeom prst="rect">
            <a:avLst/>
          </a:prstGeom>
          <a:noFill/>
          <a:ln>
            <a:noFill/>
          </a:ln>
        </p:spPr>
      </p:pic>
      <p:graphicFrame>
        <p:nvGraphicFramePr>
          <p:cNvPr id="990" name="Google Shape;990;p42"/>
          <p:cNvGraphicFramePr/>
          <p:nvPr/>
        </p:nvGraphicFramePr>
        <p:xfrm>
          <a:off x="4420942" y="1180550"/>
          <a:ext cx="3000000" cy="3000000"/>
        </p:xfrm>
        <a:graphic>
          <a:graphicData uri="http://schemas.openxmlformats.org/drawingml/2006/table">
            <a:tbl>
              <a:tblPr>
                <a:noFill/>
                <a:tableStyleId>{A22F1383-2533-44CB-A4F3-1CE6AC03AAFE}</a:tableStyleId>
              </a:tblPr>
              <a:tblGrid>
                <a:gridCol w="528225">
                  <a:extLst>
                    <a:ext uri="{9D8B030D-6E8A-4147-A177-3AD203B41FA5}">
                      <a16:colId xmlns:a16="http://schemas.microsoft.com/office/drawing/2014/main" val="20000"/>
                    </a:ext>
                  </a:extLst>
                </a:gridCol>
                <a:gridCol w="983825">
                  <a:extLst>
                    <a:ext uri="{9D8B030D-6E8A-4147-A177-3AD203B41FA5}">
                      <a16:colId xmlns:a16="http://schemas.microsoft.com/office/drawing/2014/main" val="20001"/>
                    </a:ext>
                  </a:extLst>
                </a:gridCol>
                <a:gridCol w="596450">
                  <a:extLst>
                    <a:ext uri="{9D8B030D-6E8A-4147-A177-3AD203B41FA5}">
                      <a16:colId xmlns:a16="http://schemas.microsoft.com/office/drawing/2014/main" val="20002"/>
                    </a:ext>
                  </a:extLst>
                </a:gridCol>
                <a:gridCol w="590075">
                  <a:extLst>
                    <a:ext uri="{9D8B030D-6E8A-4147-A177-3AD203B41FA5}">
                      <a16:colId xmlns:a16="http://schemas.microsoft.com/office/drawing/2014/main" val="20003"/>
                    </a:ext>
                  </a:extLst>
                </a:gridCol>
                <a:gridCol w="618625">
                  <a:extLst>
                    <a:ext uri="{9D8B030D-6E8A-4147-A177-3AD203B41FA5}">
                      <a16:colId xmlns:a16="http://schemas.microsoft.com/office/drawing/2014/main" val="20004"/>
                    </a:ext>
                  </a:extLst>
                </a:gridCol>
                <a:gridCol w="725850">
                  <a:extLst>
                    <a:ext uri="{9D8B030D-6E8A-4147-A177-3AD203B41FA5}">
                      <a16:colId xmlns:a16="http://schemas.microsoft.com/office/drawing/2014/main" val="20005"/>
                    </a:ext>
                  </a:extLst>
                </a:gridCol>
              </a:tblGrid>
              <a:tr h="567175">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Com</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pound</a:t>
                      </a: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gradFill>
                      <a:gsLst>
                        <a:gs pos="0">
                          <a:srgbClr val="F2F2F2"/>
                        </a:gs>
                        <a:gs pos="100000">
                          <a:srgbClr val="A6A6A6"/>
                        </a:gs>
                      </a:gsLst>
                      <a:lin ang="5400012" scaled="0"/>
                    </a:gra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3A4_midazolam</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_pIC50</a:t>
                      </a: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gradFill>
                      <a:gsLst>
                        <a:gs pos="0">
                          <a:srgbClr val="F2F2F2"/>
                        </a:gs>
                        <a:gs pos="100000">
                          <a:srgbClr val="A6A6A6"/>
                        </a:gs>
                      </a:gsLst>
                      <a:lin ang="5400012" scaled="0"/>
                    </a:gra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2D6</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_pIC50</a:t>
                      </a: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gradFill>
                      <a:gsLst>
                        <a:gs pos="0">
                          <a:srgbClr val="F2F2F2"/>
                        </a:gs>
                        <a:gs pos="100000">
                          <a:srgbClr val="A6A6A6"/>
                        </a:gs>
                      </a:gsLst>
                      <a:lin ang="5400012" scaled="0"/>
                    </a:gra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2C9</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_pIC50</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gradFill>
                      <a:gsLst>
                        <a:gs pos="0">
                          <a:srgbClr val="F2F2F2"/>
                        </a:gs>
                        <a:gs pos="100000">
                          <a:srgbClr val="A6A6A6"/>
                        </a:gs>
                      </a:gsLst>
                      <a:lin ang="5400012" scaled="0"/>
                    </a:gra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Max</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_pIC50</a:t>
                      </a: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t>Max_</a:t>
                      </a:r>
                      <a:endParaRPr sz="900" b="1" u="none" strike="noStrike" cap="none"/>
                    </a:p>
                    <a:p>
                      <a:pPr marL="0" marR="0" lvl="0" indent="0" algn="ctr" rtl="0">
                        <a:lnSpc>
                          <a:spcPct val="100000"/>
                        </a:lnSpc>
                        <a:spcBef>
                          <a:spcPts val="0"/>
                        </a:spcBef>
                        <a:spcAft>
                          <a:spcPts val="0"/>
                        </a:spcAft>
                        <a:buClr>
                          <a:srgbClr val="000000"/>
                        </a:buClr>
                        <a:buSzPts val="900"/>
                        <a:buFont typeface="Arial"/>
                        <a:buNone/>
                      </a:pPr>
                      <a:r>
                        <a:rPr lang="en" sz="900" b="1" u="none" strike="noStrike" cap="none"/>
                        <a:t>Index</a:t>
                      </a:r>
                      <a:endParaRPr sz="900" b="1" u="none" strike="noStrike" cap="none"/>
                    </a:p>
                  </a:txBody>
                  <a:tcPr marL="68575" marR="68575" marT="91425" marB="91425">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6.5</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6.3</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6.5</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2</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7.0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7.0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CYP2D6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3</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0.0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6.6</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CYP2D6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4</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6.3</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5.6</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6.3</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6"/>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5.9</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7"/>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7</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8"/>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CYP3A4</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9"/>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9</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6.0</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CYP2C9</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0"/>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6.9</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6.9</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CYP2C9</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1"/>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11</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6.4</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6.3</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6.8</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CYP2D6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2"/>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12</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5.8</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6.9</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6.9</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CYP2D6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3"/>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13</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6.5</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6.5</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CYP2D6</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4"/>
                  </a:ext>
                </a:extLst>
              </a:tr>
              <a:tr h="18497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14</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6.0</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5.9</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Calibri"/>
                          <a:ea typeface="Calibri"/>
                          <a:cs typeface="Calibri"/>
                          <a:sym typeface="Calibri"/>
                        </a:rPr>
                        <a:t>6.1</a:t>
                      </a:r>
                      <a:endParaRPr sz="1000"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6.1</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latin typeface="Calibri"/>
                          <a:ea typeface="Calibri"/>
                          <a:cs typeface="Calibri"/>
                          <a:sym typeface="Calibri"/>
                        </a:rPr>
                        <a:t>CYP2C9</a:t>
                      </a:r>
                      <a:endParaRPr sz="1000" b="1" u="none" strike="noStrike" cap="none">
                        <a:latin typeface="Calibri"/>
                        <a:ea typeface="Calibri"/>
                        <a:cs typeface="Calibri"/>
                        <a:sym typeface="Calibri"/>
                      </a:endParaRPr>
                    </a:p>
                  </a:txBody>
                  <a:tcPr marL="0" marR="0" marT="0" marB="0">
                    <a:lnL w="12675" cap="flat" cmpd="sng">
                      <a:solidFill>
                        <a:schemeClr val="dk2"/>
                      </a:solidFill>
                      <a:prstDash val="solid"/>
                      <a:round/>
                      <a:headEnd type="none" w="sm" len="sm"/>
                      <a:tailEnd type="none" w="sm" len="sm"/>
                    </a:lnL>
                    <a:lnR w="12675" cap="flat" cmpd="sng">
                      <a:solidFill>
                        <a:schemeClr val="dk2"/>
                      </a:solidFill>
                      <a:prstDash val="solid"/>
                      <a:round/>
                      <a:headEnd type="none" w="sm" len="sm"/>
                      <a:tailEnd type="none" w="sm" len="sm"/>
                    </a:lnR>
                    <a:lnT w="12675" cap="flat" cmpd="sng">
                      <a:solidFill>
                        <a:schemeClr val="dk2"/>
                      </a:solidFill>
                      <a:prstDash val="solid"/>
                      <a:round/>
                      <a:headEnd type="none" w="sm" len="sm"/>
                      <a:tailEnd type="none" w="sm" len="sm"/>
                    </a:lnT>
                    <a:lnB w="1267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15"/>
                  </a:ext>
                </a:extLst>
              </a:tr>
            </a:tbl>
          </a:graphicData>
        </a:graphic>
      </p:graphicFrame>
      <p:sp>
        <p:nvSpPr>
          <p:cNvPr id="991" name="Google Shape;991;p42"/>
          <p:cNvSpPr txBox="1"/>
          <p:nvPr/>
        </p:nvSpPr>
        <p:spPr>
          <a:xfrm>
            <a:off x="5053575" y="803800"/>
            <a:ext cx="301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Best class = max of pIC50</a:t>
            </a:r>
            <a:endParaRPr sz="1400" b="1" i="0" u="none" strike="noStrike" cap="none">
              <a:solidFill>
                <a:srgbClr val="000000"/>
              </a:solidFill>
              <a:latin typeface="Arial"/>
              <a:ea typeface="Arial"/>
              <a:cs typeface="Arial"/>
              <a:sym typeface="Arial"/>
            </a:endParaRPr>
          </a:p>
        </p:txBody>
      </p:sp>
      <p:sp>
        <p:nvSpPr>
          <p:cNvPr id="992" name="Google Shape;992;p42"/>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45</a:t>
            </a:fld>
            <a:endParaRPr sz="11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84975" y="36263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Prediction on Novel Compounds using HPO Best Models</a:t>
            </a:r>
            <a:endParaRPr b="1">
              <a:latin typeface="Calibri"/>
              <a:ea typeface="Calibri"/>
              <a:cs typeface="Calibri"/>
              <a:sym typeface="Calibri"/>
            </a:endParaRPr>
          </a:p>
        </p:txBody>
      </p:sp>
      <p:sp>
        <p:nvSpPr>
          <p:cNvPr id="998" name="Google Shape;998;p43"/>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46</a:t>
            </a:fld>
            <a:endParaRPr sz="1100">
              <a:latin typeface="Calibri"/>
              <a:ea typeface="Calibri"/>
              <a:cs typeface="Calibri"/>
              <a:sym typeface="Calibri"/>
            </a:endParaRPr>
          </a:p>
        </p:txBody>
      </p:sp>
      <p:pic>
        <p:nvPicPr>
          <p:cNvPr id="999" name="Google Shape;999;p43"/>
          <p:cNvPicPr preferRelativeResize="0"/>
          <p:nvPr/>
        </p:nvPicPr>
        <p:blipFill rotWithShape="1">
          <a:blip r:embed="rId3">
            <a:alphaModFix/>
          </a:blip>
          <a:srcRect/>
          <a:stretch/>
        </p:blipFill>
        <p:spPr>
          <a:xfrm>
            <a:off x="232325" y="992625"/>
            <a:ext cx="4806075" cy="3158275"/>
          </a:xfrm>
          <a:prstGeom prst="rect">
            <a:avLst/>
          </a:prstGeom>
          <a:noFill/>
          <a:ln>
            <a:noFill/>
          </a:ln>
        </p:spPr>
      </p:pic>
      <p:graphicFrame>
        <p:nvGraphicFramePr>
          <p:cNvPr id="1000" name="Google Shape;1000;p43"/>
          <p:cNvGraphicFramePr/>
          <p:nvPr/>
        </p:nvGraphicFramePr>
        <p:xfrm>
          <a:off x="5186175" y="989742"/>
          <a:ext cx="3000000" cy="3000000"/>
        </p:xfrm>
        <a:graphic>
          <a:graphicData uri="http://schemas.openxmlformats.org/drawingml/2006/table">
            <a:tbl>
              <a:tblPr firstRow="1" firstCol="1" bandRow="1">
                <a:noFill/>
                <a:tableStyleId>{A22F1383-2533-44CB-A4F3-1CE6AC03AAFE}</a:tableStyleId>
              </a:tblPr>
              <a:tblGrid>
                <a:gridCol w="708350">
                  <a:extLst>
                    <a:ext uri="{9D8B030D-6E8A-4147-A177-3AD203B41FA5}">
                      <a16:colId xmlns:a16="http://schemas.microsoft.com/office/drawing/2014/main" val="20000"/>
                    </a:ext>
                  </a:extLst>
                </a:gridCol>
                <a:gridCol w="982400">
                  <a:extLst>
                    <a:ext uri="{9D8B030D-6E8A-4147-A177-3AD203B41FA5}">
                      <a16:colId xmlns:a16="http://schemas.microsoft.com/office/drawing/2014/main" val="20001"/>
                    </a:ext>
                  </a:extLst>
                </a:gridCol>
                <a:gridCol w="961300">
                  <a:extLst>
                    <a:ext uri="{9D8B030D-6E8A-4147-A177-3AD203B41FA5}">
                      <a16:colId xmlns:a16="http://schemas.microsoft.com/office/drawing/2014/main" val="20002"/>
                    </a:ext>
                  </a:extLst>
                </a:gridCol>
                <a:gridCol w="910700">
                  <a:extLst>
                    <a:ext uri="{9D8B030D-6E8A-4147-A177-3AD203B41FA5}">
                      <a16:colId xmlns:a16="http://schemas.microsoft.com/office/drawing/2014/main" val="20003"/>
                    </a:ext>
                  </a:extLst>
                </a:gridCol>
              </a:tblGrid>
              <a:tr h="267150">
                <a:tc>
                  <a:txBody>
                    <a:bodyPr/>
                    <a:lstStyle/>
                    <a:p>
                      <a:pPr marL="0" marR="0" lvl="0" indent="0" algn="ctr" rtl="0">
                        <a:lnSpc>
                          <a:spcPct val="107000"/>
                        </a:lnSpc>
                        <a:spcBef>
                          <a:spcPts val="0"/>
                        </a:spcBef>
                        <a:spcAft>
                          <a:spcPts val="0"/>
                        </a:spcAft>
                        <a:buClr>
                          <a:srgbClr val="000000"/>
                        </a:buClr>
                        <a:buSzPts val="800"/>
                        <a:buFont typeface="Arial"/>
                        <a:buNone/>
                      </a:pPr>
                      <a:r>
                        <a:rPr lang="en" sz="800" b="1" u="none" strike="noStrike" cap="none"/>
                        <a:t>compound</a:t>
                      </a:r>
                      <a:endParaRPr sz="1200" b="1"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4E5F5"/>
                        </a:gs>
                        <a:gs pos="100000">
                          <a:srgbClr val="70A4D5"/>
                        </a:gs>
                      </a:gsLst>
                      <a:lin ang="5400012" scaled="0"/>
                    </a:gra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b="1" u="none" strike="noStrike" cap="none"/>
                        <a:t>actual_bestclass</a:t>
                      </a:r>
                      <a:endParaRPr sz="1200" b="1"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4E5F5"/>
                        </a:gs>
                        <a:gs pos="100000">
                          <a:srgbClr val="70A4D5"/>
                        </a:gs>
                      </a:gsLst>
                      <a:lin ang="5400012" scaled="0"/>
                    </a:gra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b="1" u="none" strike="noStrike" cap="none"/>
                        <a:t>predicted_valid</a:t>
                      </a:r>
                      <a:endParaRPr sz="1200" b="1"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4E5F5"/>
                        </a:gs>
                        <a:gs pos="100000">
                          <a:srgbClr val="70A4D5"/>
                        </a:gs>
                      </a:gsLst>
                      <a:lin ang="5400012" scaled="0"/>
                    </a:gra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b="1" u="none" strike="noStrike" cap="none"/>
                        <a:t>predicted_test</a:t>
                      </a:r>
                      <a:endParaRPr sz="1200" b="1"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4E5F5"/>
                        </a:gs>
                        <a:gs pos="100000">
                          <a:srgbClr val="70A4D5"/>
                        </a:gs>
                      </a:gsLst>
                      <a:lin ang="5400012" scaled="0"/>
                    </a:gradFill>
                  </a:tcPr>
                </a:tc>
                <a:extLst>
                  <a:ext uri="{0D108BD9-81ED-4DB2-BD59-A6C34878D82A}">
                    <a16:rowId xmlns:a16="http://schemas.microsoft.com/office/drawing/2014/main" val="10000"/>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2</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3</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5</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7</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8</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CYP3A4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9"/>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10</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11</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11"/>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12</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12"/>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13</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13"/>
                  </a:ext>
                </a:extLst>
              </a:tr>
              <a:tr h="220975">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14</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CYP2D6</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14"/>
                  </a:ext>
                </a:extLst>
              </a:tr>
              <a:tr h="206900">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15</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tc>
                  <a:txBody>
                    <a:bodyPr/>
                    <a:lstStyle/>
                    <a:p>
                      <a:pPr marL="0" marR="0" lvl="0" indent="0" algn="ctr" rtl="0">
                        <a:lnSpc>
                          <a:spcPct val="107000"/>
                        </a:lnSpc>
                        <a:spcBef>
                          <a:spcPts val="0"/>
                        </a:spcBef>
                        <a:spcAft>
                          <a:spcPts val="0"/>
                        </a:spcAft>
                        <a:buClr>
                          <a:srgbClr val="000000"/>
                        </a:buClr>
                        <a:buSzPts val="800"/>
                        <a:buFont typeface="Arial"/>
                        <a:buNone/>
                      </a:pPr>
                      <a:r>
                        <a:rPr lang="en" sz="800" u="none" strike="noStrike" cap="none"/>
                        <a:t>CYP2C9</a:t>
                      </a:r>
                      <a:endParaRPr sz="1200" u="none" strike="noStrike" cap="none">
                        <a:latin typeface="Calibri"/>
                        <a:ea typeface="Calibri"/>
                        <a:cs typeface="Calibri"/>
                        <a:sym typeface="Calibri"/>
                      </a:endParaRPr>
                    </a:p>
                  </a:txBody>
                  <a:tcPr marL="68575" marR="6857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AD3"/>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4650" y="117700"/>
            <a:ext cx="90558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Prediction on Novel Compounds using HPO Best Models (test)</a:t>
            </a:r>
            <a:endParaRPr b="1">
              <a:latin typeface="Calibri"/>
              <a:ea typeface="Calibri"/>
              <a:cs typeface="Calibri"/>
              <a:sym typeface="Calibri"/>
            </a:endParaRPr>
          </a:p>
        </p:txBody>
      </p:sp>
      <p:sp>
        <p:nvSpPr>
          <p:cNvPr id="1006" name="Google Shape;1006;p44"/>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47</a:t>
            </a:fld>
            <a:endParaRPr sz="1100">
              <a:latin typeface="Calibri"/>
              <a:ea typeface="Calibri"/>
              <a:cs typeface="Calibri"/>
              <a:sym typeface="Calibri"/>
            </a:endParaRPr>
          </a:p>
        </p:txBody>
      </p:sp>
      <p:pic>
        <p:nvPicPr>
          <p:cNvPr id="1007" name="Google Shape;1007;p44"/>
          <p:cNvPicPr preferRelativeResize="0"/>
          <p:nvPr/>
        </p:nvPicPr>
        <p:blipFill rotWithShape="1">
          <a:blip r:embed="rId3">
            <a:alphaModFix/>
          </a:blip>
          <a:srcRect/>
          <a:stretch/>
        </p:blipFill>
        <p:spPr>
          <a:xfrm>
            <a:off x="507425" y="1026000"/>
            <a:ext cx="3566700" cy="3566700"/>
          </a:xfrm>
          <a:prstGeom prst="rect">
            <a:avLst/>
          </a:prstGeom>
          <a:noFill/>
          <a:ln>
            <a:noFill/>
          </a:ln>
        </p:spPr>
      </p:pic>
      <p:sp>
        <p:nvSpPr>
          <p:cNvPr id="1008" name="Google Shape;1008;p44"/>
          <p:cNvSpPr txBox="1"/>
          <p:nvPr/>
        </p:nvSpPr>
        <p:spPr>
          <a:xfrm>
            <a:off x="399625" y="440875"/>
            <a:ext cx="1689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F0000"/>
                </a:solidFill>
                <a:latin typeface="Calibri"/>
                <a:ea typeface="Calibri"/>
                <a:cs typeface="Calibri"/>
                <a:sym typeface="Calibri"/>
              </a:rPr>
              <a:t>Accuracy </a:t>
            </a:r>
            <a:r>
              <a:rPr lang="en" sz="1500" b="1" i="0" u="none" strike="noStrike" cap="none">
                <a:solidFill>
                  <a:srgbClr val="595959"/>
                </a:solidFill>
                <a:latin typeface="Calibri"/>
                <a:ea typeface="Calibri"/>
                <a:cs typeface="Calibri"/>
                <a:sym typeface="Calibri"/>
              </a:rPr>
              <a:t>= </a:t>
            </a:r>
            <a:r>
              <a:rPr lang="en" sz="1500" b="1" i="0" u="none" strike="noStrike" cap="none">
                <a:solidFill>
                  <a:srgbClr val="FF0000"/>
                </a:solidFill>
                <a:latin typeface="Calibri"/>
                <a:ea typeface="Calibri"/>
                <a:cs typeface="Calibri"/>
                <a:sym typeface="Calibri"/>
              </a:rPr>
              <a:t>0.53</a:t>
            </a:r>
            <a:endParaRPr sz="1500" b="1" i="0" u="none" strike="noStrike" cap="none">
              <a:solidFill>
                <a:srgbClr val="FF0000"/>
              </a:solidFill>
              <a:latin typeface="Calibri"/>
              <a:ea typeface="Calibri"/>
              <a:cs typeface="Calibri"/>
              <a:sym typeface="Calibri"/>
            </a:endParaRPr>
          </a:p>
        </p:txBody>
      </p:sp>
      <p:pic>
        <p:nvPicPr>
          <p:cNvPr id="1009" name="Google Shape;1009;p44"/>
          <p:cNvPicPr preferRelativeResize="0"/>
          <p:nvPr/>
        </p:nvPicPr>
        <p:blipFill rotWithShape="1">
          <a:blip r:embed="rId4">
            <a:alphaModFix/>
          </a:blip>
          <a:srcRect/>
          <a:stretch/>
        </p:blipFill>
        <p:spPr>
          <a:xfrm>
            <a:off x="4572000" y="930100"/>
            <a:ext cx="3722336" cy="3662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5"/>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Data Sourcing and Curation</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Split and Featurize Data</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Model Training</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HPO and Predict Using Model</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dk1"/>
              </a:buClr>
              <a:buSzPts val="1800"/>
              <a:buFont typeface="Calibri"/>
              <a:buChar char="➢"/>
            </a:pPr>
            <a:r>
              <a:rPr lang="en" sz="1800" b="1">
                <a:solidFill>
                  <a:schemeClr val="dk1"/>
                </a:solidFill>
                <a:highlight>
                  <a:schemeClr val="lt1"/>
                </a:highlight>
                <a:latin typeface="Calibri"/>
                <a:ea typeface="Calibri"/>
                <a:cs typeface="Calibri"/>
                <a:sym typeface="Calibri"/>
              </a:rPr>
              <a:t>Conclusion and Discussion</a:t>
            </a:r>
            <a:endParaRPr sz="1800" b="1">
              <a:solidFill>
                <a:schemeClr val="dk1"/>
              </a:solidFill>
              <a:highlight>
                <a:schemeClr val="lt1"/>
              </a:highlight>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a:solidFill>
                  <a:srgbClr val="FFFFFE"/>
                </a:solidFill>
                <a:latin typeface="Calibri"/>
                <a:ea typeface="Calibri"/>
                <a:cs typeface="Calibri"/>
                <a:sym typeface="Calibri"/>
              </a:rPr>
              <a:t>	Seminar Summaries</a:t>
            </a:r>
            <a:endParaRPr sz="3459">
              <a:solidFill>
                <a:srgbClr val="FFFFFE"/>
              </a:solidFill>
              <a:latin typeface="Calibri"/>
              <a:ea typeface="Calibri"/>
              <a:cs typeface="Calibri"/>
              <a:sym typeface="Calibri"/>
            </a:endParaRPr>
          </a:p>
        </p:txBody>
      </p:sp>
      <p:sp>
        <p:nvSpPr>
          <p:cNvPr id="1015" name="Google Shape;1015;p45"/>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Conclusion and Discussion</a:t>
            </a:r>
            <a:endParaRPr b="1">
              <a:latin typeface="Calibri"/>
              <a:ea typeface="Calibri"/>
              <a:cs typeface="Calibri"/>
              <a:sym typeface="Calibri"/>
            </a:endParaRPr>
          </a:p>
        </p:txBody>
      </p:sp>
      <p:sp>
        <p:nvSpPr>
          <p:cNvPr id="1021" name="Google Shape;1021;p46"/>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49</a:t>
            </a:fld>
            <a:endParaRPr sz="1100">
              <a:latin typeface="Calibri"/>
              <a:ea typeface="Calibri"/>
              <a:cs typeface="Calibri"/>
              <a:sym typeface="Calibri"/>
            </a:endParaRPr>
          </a:p>
        </p:txBody>
      </p:sp>
      <p:sp>
        <p:nvSpPr>
          <p:cNvPr id="1022" name="Google Shape;1022;p46"/>
          <p:cNvSpPr txBox="1"/>
          <p:nvPr/>
        </p:nvSpPr>
        <p:spPr>
          <a:xfrm>
            <a:off x="5192313" y="3213500"/>
            <a:ext cx="31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23" name="Google Shape;1023;p46"/>
          <p:cNvSpPr txBox="1"/>
          <p:nvPr/>
        </p:nvSpPr>
        <p:spPr>
          <a:xfrm>
            <a:off x="512800" y="1087750"/>
            <a:ext cx="8158200" cy="3344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000000"/>
              </a:buClr>
              <a:buSzPts val="1800"/>
              <a:buFont typeface="Calibri"/>
              <a:buChar char="●"/>
            </a:pPr>
            <a:r>
              <a:rPr lang="en" sz="1800" b="1" i="0" u="none" strike="noStrike" cap="none">
                <a:solidFill>
                  <a:srgbClr val="000000"/>
                </a:solidFill>
                <a:latin typeface="Calibri"/>
                <a:ea typeface="Calibri"/>
                <a:cs typeface="Calibri"/>
                <a:sym typeface="Calibri"/>
              </a:rPr>
              <a:t>Conclusion:</a:t>
            </a:r>
            <a:endParaRPr sz="1800" b="1" i="0" u="none" strike="noStrike" cap="none">
              <a:solidFill>
                <a:srgbClr val="000000"/>
              </a:solidFill>
              <a:latin typeface="Calibri"/>
              <a:ea typeface="Calibri"/>
              <a:cs typeface="Calibri"/>
              <a:sym typeface="Calibri"/>
            </a:endParaRPr>
          </a:p>
          <a:p>
            <a:pPr marL="914400" marR="0" lvl="1" indent="-342900" algn="l" rtl="0">
              <a:lnSpc>
                <a:spcPct val="115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HPO increased our test and valid r2 scores</a:t>
            </a:r>
            <a:endParaRPr sz="1800" b="0" i="0" u="none" strike="noStrike" cap="none">
              <a:solidFill>
                <a:srgbClr val="000000"/>
              </a:solidFill>
              <a:latin typeface="Calibri"/>
              <a:ea typeface="Calibri"/>
              <a:cs typeface="Calibri"/>
              <a:sym typeface="Calibri"/>
            </a:endParaRPr>
          </a:p>
          <a:p>
            <a:pPr marL="914400" marR="0" lvl="1" indent="-342900" algn="l" rtl="0">
              <a:lnSpc>
                <a:spcPct val="115000"/>
              </a:lnSpc>
              <a:spcBef>
                <a:spcPts val="0"/>
              </a:spcBef>
              <a:spcAft>
                <a:spcPts val="0"/>
              </a:spcAft>
              <a:buClr>
                <a:srgbClr val="000000"/>
              </a:buClr>
              <a:buSzPts val="1800"/>
              <a:buFont typeface="Calibri"/>
              <a:buChar char="○"/>
            </a:pPr>
            <a:r>
              <a:rPr lang="en" sz="1800" b="0" i="0" u="none" strike="noStrike" cap="none">
                <a:solidFill>
                  <a:srgbClr val="000000"/>
                </a:solidFill>
                <a:latin typeface="Calibri"/>
                <a:ea typeface="Calibri"/>
                <a:cs typeface="Calibri"/>
                <a:sym typeface="Calibri"/>
              </a:rPr>
              <a:t>RF/ECFP generally gave us the highest r2 scores</a:t>
            </a:r>
            <a:endParaRPr sz="1800" b="0" i="0" u="none" strike="noStrike" cap="none">
              <a:solidFill>
                <a:srgbClr val="000000"/>
              </a:solidFill>
              <a:latin typeface="Calibri"/>
              <a:ea typeface="Calibri"/>
              <a:cs typeface="Calibri"/>
              <a:sym typeface="Calibri"/>
            </a:endParaRPr>
          </a:p>
          <a:p>
            <a:pPr marL="914400" marR="0" lvl="1" indent="-342900" algn="l" rtl="0">
              <a:lnSpc>
                <a:spcPct val="115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Additional testing and training is needed</a:t>
            </a:r>
            <a:endParaRPr sz="18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Char char="●"/>
            </a:pPr>
            <a:r>
              <a:rPr lang="en" sz="1800" b="1" i="0" u="none" strike="noStrike" cap="none">
                <a:solidFill>
                  <a:schemeClr val="dk1"/>
                </a:solidFill>
                <a:latin typeface="Calibri"/>
                <a:ea typeface="Calibri"/>
                <a:cs typeface="Calibri"/>
                <a:sym typeface="Calibri"/>
              </a:rPr>
              <a:t>Future Considerations: </a:t>
            </a:r>
            <a:endParaRPr sz="1800" b="1" i="0" u="none" strike="noStrike" cap="none">
              <a:solidFill>
                <a:schemeClr val="dk1"/>
              </a:solidFill>
              <a:latin typeface="Calibri"/>
              <a:ea typeface="Calibri"/>
              <a:cs typeface="Calibri"/>
              <a:sym typeface="Calibri"/>
            </a:endParaRPr>
          </a:p>
          <a:p>
            <a:pPr marL="914400" marR="0" lvl="1" indent="-342900" algn="l" rtl="0">
              <a:lnSpc>
                <a:spcPct val="115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Different Splitters and Model Types</a:t>
            </a:r>
            <a:endParaRPr sz="1800" b="0" i="0" u="none" strike="noStrike" cap="none">
              <a:solidFill>
                <a:schemeClr val="dk1"/>
              </a:solidFill>
              <a:latin typeface="Calibri"/>
              <a:ea typeface="Calibri"/>
              <a:cs typeface="Calibri"/>
              <a:sym typeface="Calibri"/>
            </a:endParaRPr>
          </a:p>
          <a:p>
            <a:pPr marL="914400" marR="0" lvl="1" indent="-342900" algn="l" rtl="0">
              <a:lnSpc>
                <a:spcPct val="115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HPO with GraphConv, MOE, and Mordred featurizers</a:t>
            </a:r>
            <a:endParaRPr sz="1800" b="0" i="0" u="none" strike="noStrike" cap="none">
              <a:solidFill>
                <a:schemeClr val="dk1"/>
              </a:solidFill>
              <a:latin typeface="Calibri"/>
              <a:ea typeface="Calibri"/>
              <a:cs typeface="Calibri"/>
              <a:sym typeface="Calibri"/>
            </a:endParaRPr>
          </a:p>
          <a:p>
            <a:pPr marL="914400" marR="0" lvl="1" indent="-342900" algn="l" rtl="0">
              <a:lnSpc>
                <a:spcPct val="115000"/>
              </a:lnSpc>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Further examination of novel CYP inhibitors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07"/>
          <p:cNvSpPr/>
          <p:nvPr/>
        </p:nvSpPr>
        <p:spPr>
          <a:xfrm rot="10800000">
            <a:off x="945096" y="4331184"/>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7"/>
          <p:cNvSpPr txBox="1">
            <a:spLocks noGrp="1"/>
          </p:cNvSpPr>
          <p:nvPr>
            <p:ph type="title"/>
          </p:nvPr>
        </p:nvSpPr>
        <p:spPr>
          <a:xfrm>
            <a:off x="374525" y="112710"/>
            <a:ext cx="78867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 b="1">
                <a:latin typeface="Calibri"/>
                <a:ea typeface="Calibri"/>
                <a:cs typeface="Calibri"/>
                <a:sym typeface="Calibri"/>
              </a:rPr>
              <a:t>Supporters</a:t>
            </a:r>
            <a:endParaRPr b="1">
              <a:latin typeface="Calibri"/>
              <a:ea typeface="Calibri"/>
              <a:cs typeface="Calibri"/>
              <a:sym typeface="Calibri"/>
            </a:endParaRPr>
          </a:p>
        </p:txBody>
      </p:sp>
      <p:sp>
        <p:nvSpPr>
          <p:cNvPr id="401" name="Google Shape;401;p107"/>
          <p:cNvSpPr txBox="1"/>
          <p:nvPr/>
        </p:nvSpPr>
        <p:spPr>
          <a:xfrm>
            <a:off x="374522" y="444725"/>
            <a:ext cx="456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Butler and FNL/ATOM Mentors</a:t>
            </a:r>
            <a:endParaRPr sz="1800" b="0" i="0" u="none" strike="noStrike" cap="none">
              <a:solidFill>
                <a:schemeClr val="dk1"/>
              </a:solidFill>
              <a:latin typeface="Calibri"/>
              <a:ea typeface="Calibri"/>
              <a:cs typeface="Calibri"/>
              <a:sym typeface="Calibri"/>
            </a:endParaRPr>
          </a:p>
        </p:txBody>
      </p:sp>
      <p:sp>
        <p:nvSpPr>
          <p:cNvPr id="402" name="Google Shape;402;p107"/>
          <p:cNvSpPr txBox="1"/>
          <p:nvPr/>
        </p:nvSpPr>
        <p:spPr>
          <a:xfrm>
            <a:off x="5637308" y="386175"/>
            <a:ext cx="3581400" cy="461700"/>
          </a:xfrm>
          <a:prstGeom prst="rect">
            <a:avLst/>
          </a:prstGeom>
          <a:noFill/>
          <a:ln>
            <a:noFill/>
          </a:ln>
        </p:spPr>
        <p:txBody>
          <a:bodyPr spcFirstLastPara="1" wrap="square" lIns="91425" tIns="45700" rIns="91425" bIns="45700" anchor="t" anchorCtr="0">
            <a:spAutoFit/>
          </a:bodyPr>
          <a:lstStyle/>
          <a:p>
            <a:pPr marL="12065"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FNL Leadership</a:t>
            </a:r>
            <a:endParaRPr sz="1400" b="0" i="0" u="none" strike="noStrike" cap="none">
              <a:solidFill>
                <a:srgbClr val="000000"/>
              </a:solidFill>
              <a:latin typeface="Arial"/>
              <a:ea typeface="Arial"/>
              <a:cs typeface="Arial"/>
              <a:sym typeface="Arial"/>
            </a:endParaRPr>
          </a:p>
        </p:txBody>
      </p:sp>
      <p:sp>
        <p:nvSpPr>
          <p:cNvPr id="403" name="Google Shape;403;p107"/>
          <p:cNvSpPr/>
          <p:nvPr/>
        </p:nvSpPr>
        <p:spPr>
          <a:xfrm rot="10800000">
            <a:off x="942421" y="1051964"/>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7"/>
          <p:cNvSpPr txBox="1"/>
          <p:nvPr/>
        </p:nvSpPr>
        <p:spPr>
          <a:xfrm>
            <a:off x="1021297" y="1051892"/>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 sz="1000" b="0" i="0" u="none" strike="noStrike" cap="none">
                <a:solidFill>
                  <a:schemeClr val="lt1"/>
                </a:solidFill>
                <a:latin typeface="Calibri"/>
                <a:ea typeface="Calibri"/>
                <a:cs typeface="Calibri"/>
                <a:sym typeface="Calibri"/>
              </a:rPr>
              <a:t>Caleb Class, Prof, Butler University</a:t>
            </a:r>
            <a:endParaRPr sz="1000" b="0" i="0" u="none" strike="noStrike" cap="none">
              <a:solidFill>
                <a:schemeClr val="lt1"/>
              </a:solidFill>
              <a:latin typeface="Calibri"/>
              <a:ea typeface="Calibri"/>
              <a:cs typeface="Calibri"/>
              <a:sym typeface="Calibri"/>
            </a:endParaRPr>
          </a:p>
        </p:txBody>
      </p:sp>
      <p:sp>
        <p:nvSpPr>
          <p:cNvPr id="405" name="Google Shape;405;p107"/>
          <p:cNvSpPr/>
          <p:nvPr/>
        </p:nvSpPr>
        <p:spPr>
          <a:xfrm rot="10800000">
            <a:off x="942421" y="1461867"/>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7"/>
          <p:cNvSpPr txBox="1"/>
          <p:nvPr/>
        </p:nvSpPr>
        <p:spPr>
          <a:xfrm>
            <a:off x="1021297" y="1461795"/>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Titli Sarkar, Project Mentor, FNL</a:t>
            </a:r>
            <a:endParaRPr sz="1400" b="0" i="0" u="none" strike="noStrike" cap="none">
              <a:solidFill>
                <a:srgbClr val="000000"/>
              </a:solidFill>
              <a:latin typeface="Arial"/>
              <a:ea typeface="Arial"/>
              <a:cs typeface="Arial"/>
              <a:sym typeface="Arial"/>
            </a:endParaRPr>
          </a:p>
        </p:txBody>
      </p:sp>
      <p:sp>
        <p:nvSpPr>
          <p:cNvPr id="407" name="Google Shape;407;p107"/>
          <p:cNvSpPr/>
          <p:nvPr/>
        </p:nvSpPr>
        <p:spPr>
          <a:xfrm rot="10800000">
            <a:off x="942421" y="1871770"/>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7"/>
          <p:cNvSpPr txBox="1"/>
          <p:nvPr/>
        </p:nvSpPr>
        <p:spPr>
          <a:xfrm>
            <a:off x="1021297" y="1871698"/>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Sean Black, Project co-Mentor, FNL</a:t>
            </a:r>
            <a:endParaRPr sz="1400" b="0" i="0" u="none" strike="noStrike" cap="none">
              <a:solidFill>
                <a:srgbClr val="000000"/>
              </a:solidFill>
              <a:latin typeface="Arial"/>
              <a:ea typeface="Arial"/>
              <a:cs typeface="Arial"/>
              <a:sym typeface="Arial"/>
            </a:endParaRPr>
          </a:p>
        </p:txBody>
      </p:sp>
      <p:sp>
        <p:nvSpPr>
          <p:cNvPr id="409" name="Google Shape;409;p107"/>
          <p:cNvSpPr/>
          <p:nvPr/>
        </p:nvSpPr>
        <p:spPr>
          <a:xfrm rot="10800000">
            <a:off x="942421" y="2281673"/>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7"/>
          <p:cNvSpPr/>
          <p:nvPr/>
        </p:nvSpPr>
        <p:spPr>
          <a:xfrm rot="10800000">
            <a:off x="942421" y="2691575"/>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7"/>
          <p:cNvSpPr txBox="1"/>
          <p:nvPr/>
        </p:nvSpPr>
        <p:spPr>
          <a:xfrm>
            <a:off x="1021297" y="2691503"/>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Pinyi Lu, ATOM, FNL</a:t>
            </a:r>
            <a:endParaRPr sz="1400" b="0" i="0" u="none" strike="noStrike" cap="none">
              <a:solidFill>
                <a:srgbClr val="000000"/>
              </a:solidFill>
              <a:latin typeface="Arial"/>
              <a:ea typeface="Arial"/>
              <a:cs typeface="Arial"/>
              <a:sym typeface="Arial"/>
            </a:endParaRPr>
          </a:p>
        </p:txBody>
      </p:sp>
      <p:sp>
        <p:nvSpPr>
          <p:cNvPr id="412" name="Google Shape;412;p107"/>
          <p:cNvSpPr/>
          <p:nvPr/>
        </p:nvSpPr>
        <p:spPr>
          <a:xfrm>
            <a:off x="784542" y="2691503"/>
            <a:ext cx="315600" cy="315600"/>
          </a:xfrm>
          <a:prstGeom prst="ellipse">
            <a:avLst/>
          </a:prstGeom>
          <a:blipFill rotWithShape="1">
            <a:blip r:embed="rId3">
              <a:alphaModFix/>
            </a:blip>
            <a:stretch>
              <a:fillRect l="-994" r="-994"/>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7"/>
          <p:cNvSpPr/>
          <p:nvPr/>
        </p:nvSpPr>
        <p:spPr>
          <a:xfrm rot="10800000">
            <a:off x="942421" y="3101478"/>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7"/>
          <p:cNvSpPr txBox="1"/>
          <p:nvPr/>
        </p:nvSpPr>
        <p:spPr>
          <a:xfrm>
            <a:off x="1021297" y="3101406"/>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Stewart He, ATOM, LLNL</a:t>
            </a:r>
            <a:endParaRPr sz="1400" b="0" i="0" u="none" strike="noStrike" cap="none">
              <a:solidFill>
                <a:srgbClr val="000000"/>
              </a:solidFill>
              <a:latin typeface="Arial"/>
              <a:ea typeface="Arial"/>
              <a:cs typeface="Arial"/>
              <a:sym typeface="Arial"/>
            </a:endParaRPr>
          </a:p>
        </p:txBody>
      </p:sp>
      <p:sp>
        <p:nvSpPr>
          <p:cNvPr id="415" name="Google Shape;415;p107"/>
          <p:cNvSpPr/>
          <p:nvPr/>
        </p:nvSpPr>
        <p:spPr>
          <a:xfrm>
            <a:off x="784542" y="3101406"/>
            <a:ext cx="315600" cy="315600"/>
          </a:xfrm>
          <a:prstGeom prst="ellipse">
            <a:avLst/>
          </a:prstGeom>
          <a:blipFill rotWithShape="1">
            <a:blip r:embed="rId4">
              <a:alphaModFix/>
            </a:blip>
            <a:stretch>
              <a:fillRect/>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7"/>
          <p:cNvSpPr/>
          <p:nvPr/>
        </p:nvSpPr>
        <p:spPr>
          <a:xfrm rot="10800000">
            <a:off x="942421" y="3511381"/>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07"/>
          <p:cNvSpPr txBox="1"/>
          <p:nvPr/>
        </p:nvSpPr>
        <p:spPr>
          <a:xfrm>
            <a:off x="1021297" y="3511309"/>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Kevin McLoughlin, ATOM, LLNL</a:t>
            </a:r>
            <a:endParaRPr sz="1400" b="0" i="0" u="none" strike="noStrike" cap="none">
              <a:solidFill>
                <a:srgbClr val="000000"/>
              </a:solidFill>
              <a:latin typeface="Arial"/>
              <a:ea typeface="Arial"/>
              <a:cs typeface="Arial"/>
              <a:sym typeface="Arial"/>
            </a:endParaRPr>
          </a:p>
        </p:txBody>
      </p:sp>
      <p:sp>
        <p:nvSpPr>
          <p:cNvPr id="418" name="Google Shape;418;p107"/>
          <p:cNvSpPr/>
          <p:nvPr/>
        </p:nvSpPr>
        <p:spPr>
          <a:xfrm>
            <a:off x="784542" y="3511309"/>
            <a:ext cx="315600" cy="315600"/>
          </a:xfrm>
          <a:prstGeom prst="ellipse">
            <a:avLst/>
          </a:prstGeom>
          <a:blipFill rotWithShape="1">
            <a:blip r:embed="rId5">
              <a:alphaModFix/>
            </a:blip>
            <a:stretch>
              <a:fillRect/>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07"/>
          <p:cNvSpPr/>
          <p:nvPr/>
        </p:nvSpPr>
        <p:spPr>
          <a:xfrm rot="10800000">
            <a:off x="942421" y="3921284"/>
            <a:ext cx="2736300" cy="315600"/>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07"/>
          <p:cNvSpPr txBox="1"/>
          <p:nvPr/>
        </p:nvSpPr>
        <p:spPr>
          <a:xfrm>
            <a:off x="784547" y="3921287"/>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solidFill>
                  <a:schemeClr val="lt1"/>
                </a:solidFill>
                <a:latin typeface="Calibri"/>
                <a:ea typeface="Calibri"/>
                <a:cs typeface="Calibri"/>
                <a:sym typeface="Calibri"/>
              </a:rPr>
              <a:t>         Jonathan Allen, ATOM, LLNL</a:t>
            </a:r>
            <a:endParaRPr sz="1400" b="0" i="0" u="none" strike="noStrike" cap="none">
              <a:solidFill>
                <a:srgbClr val="000000"/>
              </a:solidFill>
              <a:latin typeface="Arial"/>
              <a:ea typeface="Arial"/>
              <a:cs typeface="Arial"/>
              <a:sym typeface="Arial"/>
            </a:endParaRPr>
          </a:p>
        </p:txBody>
      </p:sp>
      <p:sp>
        <p:nvSpPr>
          <p:cNvPr id="421" name="Google Shape;421;p107"/>
          <p:cNvSpPr txBox="1"/>
          <p:nvPr/>
        </p:nvSpPr>
        <p:spPr>
          <a:xfrm>
            <a:off x="1013810" y="2281599"/>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Naomi Ohashi, PM, FNL</a:t>
            </a:r>
            <a:endParaRPr sz="1400" b="0" i="0" u="none" strike="noStrike" cap="none">
              <a:solidFill>
                <a:srgbClr val="000000"/>
              </a:solidFill>
              <a:latin typeface="Arial"/>
              <a:ea typeface="Arial"/>
              <a:cs typeface="Arial"/>
              <a:sym typeface="Arial"/>
            </a:endParaRPr>
          </a:p>
        </p:txBody>
      </p:sp>
      <p:sp>
        <p:nvSpPr>
          <p:cNvPr id="422" name="Google Shape;422;p107"/>
          <p:cNvSpPr/>
          <p:nvPr/>
        </p:nvSpPr>
        <p:spPr>
          <a:xfrm>
            <a:off x="784542" y="2281599"/>
            <a:ext cx="315600" cy="315600"/>
          </a:xfrm>
          <a:prstGeom prst="ellipse">
            <a:avLst/>
          </a:prstGeom>
          <a:blipFill rotWithShape="1">
            <a:blip r:embed="rId6">
              <a:alphaModFix/>
            </a:blip>
            <a:stretch>
              <a:fillRect/>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3" name="Google Shape;423;p107"/>
          <p:cNvGrpSpPr/>
          <p:nvPr/>
        </p:nvGrpSpPr>
        <p:grpSpPr>
          <a:xfrm>
            <a:off x="5459989" y="1030120"/>
            <a:ext cx="2911124" cy="1250959"/>
            <a:chOff x="461269" y="334"/>
            <a:chExt cx="2911124" cy="1250959"/>
          </a:xfrm>
        </p:grpSpPr>
        <p:sp>
          <p:nvSpPr>
            <p:cNvPr id="424" name="Google Shape;424;p107"/>
            <p:cNvSpPr/>
            <p:nvPr/>
          </p:nvSpPr>
          <p:spPr>
            <a:xfrm rot="10800000">
              <a:off x="733392" y="334"/>
              <a:ext cx="2639001" cy="544248"/>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7"/>
            <p:cNvSpPr/>
            <p:nvPr/>
          </p:nvSpPr>
          <p:spPr>
            <a:xfrm>
              <a:off x="461269" y="334"/>
              <a:ext cx="544248" cy="544248"/>
            </a:xfrm>
            <a:prstGeom prst="ellipse">
              <a:avLst/>
            </a:prstGeom>
            <a:blipFill rotWithShape="1">
              <a:blip r:embed="rId7">
                <a:alphaModFix/>
              </a:blip>
              <a:stretch>
                <a:fillRect t="-7991" b="-7991"/>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7"/>
            <p:cNvSpPr/>
            <p:nvPr/>
          </p:nvSpPr>
          <p:spPr>
            <a:xfrm rot="10800000">
              <a:off x="733393" y="707045"/>
              <a:ext cx="2639000" cy="544248"/>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 name="Google Shape;427;p107"/>
          <p:cNvSpPr txBox="1"/>
          <p:nvPr/>
        </p:nvSpPr>
        <p:spPr>
          <a:xfrm>
            <a:off x="5868175" y="1051892"/>
            <a:ext cx="2235300" cy="544200"/>
          </a:xfrm>
          <a:prstGeom prst="rect">
            <a:avLst/>
          </a:prstGeom>
          <a:noFill/>
          <a:ln>
            <a:noFill/>
          </a:ln>
        </p:spPr>
        <p:txBody>
          <a:bodyPr spcFirstLastPara="1" wrap="square" lIns="239975" tIns="53325" rIns="99550" bIns="53325" anchor="ctr" anchorCtr="0">
            <a:noAutofit/>
          </a:bodyPr>
          <a:lstStyle/>
          <a:p>
            <a:pPr marL="0" marR="0" lvl="0" indent="0" algn="l" rtl="0">
              <a:lnSpc>
                <a:spcPct val="90000"/>
              </a:lnSpc>
              <a:spcBef>
                <a:spcPts val="0"/>
              </a:spcBef>
              <a:spcAft>
                <a:spcPts val="0"/>
              </a:spcAft>
              <a:buClr>
                <a:schemeClr val="lt1"/>
              </a:buClr>
              <a:buSzPts val="1100"/>
              <a:buFont typeface="Arial"/>
              <a:buNone/>
            </a:pPr>
            <a:r>
              <a:rPr lang="en" sz="1400" b="0" i="0" u="none" strike="noStrike" cap="none">
                <a:solidFill>
                  <a:schemeClr val="lt1"/>
                </a:solidFill>
                <a:latin typeface="Calibri"/>
                <a:ea typeface="Calibri"/>
                <a:cs typeface="Calibri"/>
                <a:sym typeface="Calibri"/>
              </a:rPr>
              <a:t>Dr. Ethan Dmitrovsky, FNL</a:t>
            </a:r>
            <a:endParaRPr sz="1400" b="0" i="0" u="none" strike="noStrike" cap="none">
              <a:solidFill>
                <a:schemeClr val="lt1"/>
              </a:solidFill>
              <a:latin typeface="Calibri"/>
              <a:ea typeface="Calibri"/>
              <a:cs typeface="Calibri"/>
              <a:sym typeface="Calibri"/>
            </a:endParaRPr>
          </a:p>
        </p:txBody>
      </p:sp>
      <p:sp>
        <p:nvSpPr>
          <p:cNvPr id="428" name="Google Shape;428;p107"/>
          <p:cNvSpPr txBox="1"/>
          <p:nvPr/>
        </p:nvSpPr>
        <p:spPr>
          <a:xfrm>
            <a:off x="5868175" y="1758603"/>
            <a:ext cx="2502900" cy="544200"/>
          </a:xfrm>
          <a:prstGeom prst="rect">
            <a:avLst/>
          </a:prstGeom>
          <a:noFill/>
          <a:ln>
            <a:noFill/>
          </a:ln>
        </p:spPr>
        <p:txBody>
          <a:bodyPr spcFirstLastPara="1" wrap="square" lIns="239975" tIns="53325" rIns="99550"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Dr. Leonard Freedman, FNL </a:t>
            </a:r>
            <a:endParaRPr sz="1400" b="0" i="0" u="none" strike="noStrike" cap="none">
              <a:solidFill>
                <a:schemeClr val="lt1"/>
              </a:solidFill>
              <a:latin typeface="Calibri"/>
              <a:ea typeface="Calibri"/>
              <a:cs typeface="Calibri"/>
              <a:sym typeface="Calibri"/>
            </a:endParaRPr>
          </a:p>
        </p:txBody>
      </p:sp>
      <p:grpSp>
        <p:nvGrpSpPr>
          <p:cNvPr id="429" name="Google Shape;429;p107"/>
          <p:cNvGrpSpPr/>
          <p:nvPr/>
        </p:nvGrpSpPr>
        <p:grpSpPr>
          <a:xfrm>
            <a:off x="5459989" y="2463330"/>
            <a:ext cx="2911124" cy="1957670"/>
            <a:chOff x="461269" y="334"/>
            <a:chExt cx="2911124" cy="1957670"/>
          </a:xfrm>
        </p:grpSpPr>
        <p:sp>
          <p:nvSpPr>
            <p:cNvPr id="430" name="Google Shape;430;p107"/>
            <p:cNvSpPr/>
            <p:nvPr/>
          </p:nvSpPr>
          <p:spPr>
            <a:xfrm rot="10800000">
              <a:off x="733392" y="334"/>
              <a:ext cx="2639001" cy="544248"/>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07"/>
            <p:cNvSpPr/>
            <p:nvPr/>
          </p:nvSpPr>
          <p:spPr>
            <a:xfrm rot="10800000">
              <a:off x="733393" y="707045"/>
              <a:ext cx="2639000" cy="544248"/>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07"/>
            <p:cNvSpPr/>
            <p:nvPr/>
          </p:nvSpPr>
          <p:spPr>
            <a:xfrm rot="10800000">
              <a:off x="733393" y="1413756"/>
              <a:ext cx="2639000" cy="544248"/>
            </a:xfrm>
            <a:prstGeom prst="homePlate">
              <a:avLst>
                <a:gd name="adj" fmla="val 50000"/>
              </a:avLst>
            </a:prstGeom>
            <a:solidFill>
              <a:srgbClr val="1D497D"/>
            </a:solid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07"/>
            <p:cNvSpPr/>
            <p:nvPr/>
          </p:nvSpPr>
          <p:spPr>
            <a:xfrm>
              <a:off x="461269" y="1413756"/>
              <a:ext cx="544248" cy="544248"/>
            </a:xfrm>
            <a:prstGeom prst="ellipse">
              <a:avLst/>
            </a:prstGeom>
            <a:blipFill rotWithShape="1">
              <a:blip r:embed="rId8">
                <a:alphaModFix/>
              </a:blip>
              <a:stretch>
                <a:fillRect l="-2995" r="-2993"/>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107"/>
          <p:cNvSpPr/>
          <p:nvPr/>
        </p:nvSpPr>
        <p:spPr>
          <a:xfrm>
            <a:off x="5455330" y="2495987"/>
            <a:ext cx="544200" cy="544200"/>
          </a:xfrm>
          <a:prstGeom prst="ellipse">
            <a:avLst/>
          </a:prstGeom>
          <a:blipFill rotWithShape="1">
            <a:blip r:embed="rId9">
              <a:alphaModFix/>
            </a:blip>
            <a:stretch>
              <a:fillRect l="-2995" r="-2993"/>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07"/>
          <p:cNvSpPr txBox="1"/>
          <p:nvPr/>
        </p:nvSpPr>
        <p:spPr>
          <a:xfrm>
            <a:off x="5868175" y="2484368"/>
            <a:ext cx="2502900" cy="544200"/>
          </a:xfrm>
          <a:prstGeom prst="rect">
            <a:avLst/>
          </a:prstGeom>
          <a:noFill/>
          <a:ln>
            <a:noFill/>
          </a:ln>
        </p:spPr>
        <p:txBody>
          <a:bodyPr spcFirstLastPara="1" wrap="square" lIns="239975" tIns="53325" rIns="99550"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Dr. Eric Stahlberg, CRTP, FNL </a:t>
            </a:r>
            <a:endParaRPr sz="1400" b="0" i="0" u="none" strike="noStrike" cap="none">
              <a:solidFill>
                <a:schemeClr val="lt1"/>
              </a:solidFill>
              <a:latin typeface="Calibri"/>
              <a:ea typeface="Calibri"/>
              <a:cs typeface="Calibri"/>
              <a:sym typeface="Calibri"/>
            </a:endParaRPr>
          </a:p>
        </p:txBody>
      </p:sp>
      <p:sp>
        <p:nvSpPr>
          <p:cNvPr id="436" name="Google Shape;436;p107"/>
          <p:cNvSpPr/>
          <p:nvPr/>
        </p:nvSpPr>
        <p:spPr>
          <a:xfrm>
            <a:off x="5450938" y="3208669"/>
            <a:ext cx="548700" cy="548700"/>
          </a:xfrm>
          <a:prstGeom prst="ellipse">
            <a:avLst/>
          </a:prstGeom>
          <a:blipFill rotWithShape="1">
            <a:blip r:embed="rId10">
              <a:alphaModFix/>
            </a:blip>
            <a:stretch>
              <a:fillRect l="-994" r="-994"/>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07"/>
          <p:cNvSpPr txBox="1"/>
          <p:nvPr/>
        </p:nvSpPr>
        <p:spPr>
          <a:xfrm>
            <a:off x="5868175" y="3176012"/>
            <a:ext cx="2502900" cy="544200"/>
          </a:xfrm>
          <a:prstGeom prst="rect">
            <a:avLst/>
          </a:prstGeom>
          <a:noFill/>
          <a:ln>
            <a:noFill/>
          </a:ln>
        </p:spPr>
        <p:txBody>
          <a:bodyPr spcFirstLastPara="1" wrap="square" lIns="239975" tIns="53325" rIns="99550"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Dr. Ryan Weil, CRTP, FNL </a:t>
            </a:r>
            <a:endParaRPr sz="1400" b="0" i="0" u="none" strike="noStrike" cap="none">
              <a:solidFill>
                <a:schemeClr val="lt1"/>
              </a:solidFill>
              <a:latin typeface="Calibri"/>
              <a:ea typeface="Calibri"/>
              <a:cs typeface="Calibri"/>
              <a:sym typeface="Calibri"/>
            </a:endParaRPr>
          </a:p>
        </p:txBody>
      </p:sp>
      <p:sp>
        <p:nvSpPr>
          <p:cNvPr id="438" name="Google Shape;438;p107"/>
          <p:cNvSpPr txBox="1"/>
          <p:nvPr/>
        </p:nvSpPr>
        <p:spPr>
          <a:xfrm>
            <a:off x="5892951" y="3869530"/>
            <a:ext cx="2502900" cy="544200"/>
          </a:xfrm>
          <a:prstGeom prst="rect">
            <a:avLst/>
          </a:prstGeom>
          <a:noFill/>
          <a:ln>
            <a:noFill/>
          </a:ln>
        </p:spPr>
        <p:txBody>
          <a:bodyPr spcFirstLastPara="1" wrap="square" lIns="239975" tIns="53325" rIns="99550"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Dr. Maggie Scully, PDO, FNL </a:t>
            </a:r>
            <a:endParaRPr sz="1400" b="0" i="0" u="none" strike="noStrike" cap="none">
              <a:solidFill>
                <a:schemeClr val="lt1"/>
              </a:solidFill>
              <a:latin typeface="Calibri"/>
              <a:ea typeface="Calibri"/>
              <a:cs typeface="Calibri"/>
              <a:sym typeface="Calibri"/>
            </a:endParaRPr>
          </a:p>
        </p:txBody>
      </p:sp>
      <p:pic>
        <p:nvPicPr>
          <p:cNvPr id="439" name="Google Shape;439;p107" descr="Leonard Freedman, Ph.D. | Frederick National Laboratory"/>
          <p:cNvPicPr preferRelativeResize="0"/>
          <p:nvPr/>
        </p:nvPicPr>
        <p:blipFill rotWithShape="1">
          <a:blip r:embed="rId11">
            <a:alphaModFix/>
          </a:blip>
          <a:srcRect l="879" t="-1" b="25766"/>
          <a:stretch/>
        </p:blipFill>
        <p:spPr>
          <a:xfrm>
            <a:off x="5465280" y="1746587"/>
            <a:ext cx="548700" cy="548400"/>
          </a:xfrm>
          <a:prstGeom prst="ellipse">
            <a:avLst/>
          </a:prstGeom>
          <a:noFill/>
          <a:ln w="19050" cap="flat" cmpd="sng">
            <a:solidFill>
              <a:srgbClr val="FFFFFF"/>
            </a:solidFill>
            <a:prstDash val="solid"/>
            <a:round/>
            <a:headEnd type="none" w="sm" len="sm"/>
            <a:tailEnd type="none" w="sm" len="sm"/>
          </a:ln>
        </p:spPr>
      </p:pic>
      <p:pic>
        <p:nvPicPr>
          <p:cNvPr id="440" name="Google Shape;440;p107"/>
          <p:cNvPicPr preferRelativeResize="0"/>
          <p:nvPr/>
        </p:nvPicPr>
        <p:blipFill rotWithShape="1">
          <a:blip r:embed="rId12">
            <a:alphaModFix/>
          </a:blip>
          <a:srcRect t="680" b="670"/>
          <a:stretch/>
        </p:blipFill>
        <p:spPr>
          <a:xfrm>
            <a:off x="809099" y="1475339"/>
            <a:ext cx="320100" cy="317400"/>
          </a:xfrm>
          <a:prstGeom prst="ellipse">
            <a:avLst/>
          </a:prstGeom>
          <a:noFill/>
          <a:ln w="19050" cap="flat" cmpd="sng">
            <a:solidFill>
              <a:srgbClr val="FFFFFF"/>
            </a:solidFill>
            <a:prstDash val="solid"/>
            <a:round/>
            <a:headEnd type="none" w="sm" len="sm"/>
            <a:tailEnd type="none" w="sm" len="sm"/>
          </a:ln>
        </p:spPr>
      </p:pic>
      <p:pic>
        <p:nvPicPr>
          <p:cNvPr id="441" name="Google Shape;441;p107"/>
          <p:cNvPicPr preferRelativeResize="0"/>
          <p:nvPr/>
        </p:nvPicPr>
        <p:blipFill rotWithShape="1">
          <a:blip r:embed="rId13">
            <a:alphaModFix/>
          </a:blip>
          <a:srcRect t="11848" b="11856"/>
          <a:stretch/>
        </p:blipFill>
        <p:spPr>
          <a:xfrm>
            <a:off x="786314" y="1885241"/>
            <a:ext cx="329100" cy="330900"/>
          </a:xfrm>
          <a:prstGeom prst="ellipse">
            <a:avLst/>
          </a:prstGeom>
          <a:noFill/>
          <a:ln w="19050" cap="flat" cmpd="sng">
            <a:solidFill>
              <a:srgbClr val="FFFFFF"/>
            </a:solidFill>
            <a:prstDash val="solid"/>
            <a:round/>
            <a:headEnd type="none" w="sm" len="sm"/>
            <a:tailEnd type="none" w="sm" len="sm"/>
          </a:ln>
        </p:spPr>
      </p:pic>
      <p:sp>
        <p:nvSpPr>
          <p:cNvPr id="442" name="Google Shape;442;p107"/>
          <p:cNvSpPr txBox="1">
            <a:spLocks noGrp="1"/>
          </p:cNvSpPr>
          <p:nvPr>
            <p:ph type="sldNum" idx="12"/>
          </p:nvPr>
        </p:nvSpPr>
        <p:spPr>
          <a:xfrm>
            <a:off x="6457950" y="4538663"/>
            <a:ext cx="2057400" cy="273900"/>
          </a:xfrm>
          <a:prstGeom prst="rect">
            <a:avLst/>
          </a:prstGeom>
          <a:noFill/>
          <a:ln>
            <a:noFill/>
          </a:ln>
        </p:spPr>
        <p:txBody>
          <a:bodyPr spcFirstLastPara="1" wrap="square" lIns="91425" tIns="91425" rIns="91425" bIns="91425" anchor="ctr" anchorCtr="0">
            <a:normAutofit fontScale="77500" lnSpcReduction="20000"/>
          </a:bodyPr>
          <a:lstStyle/>
          <a:p>
            <a:pPr marL="0" lvl="0" indent="0" algn="r" rtl="0">
              <a:spcBef>
                <a:spcPts val="0"/>
              </a:spcBef>
              <a:spcAft>
                <a:spcPts val="0"/>
              </a:spcAft>
              <a:buClr>
                <a:srgbClr val="949494"/>
              </a:buClr>
              <a:buSzPct val="100000"/>
              <a:buFont typeface="Montserrat"/>
              <a:buNone/>
            </a:pPr>
            <a:fld id="{00000000-1234-1234-1234-123412341234}" type="slidenum">
              <a:rPr lang="en" sz="900">
                <a:solidFill>
                  <a:srgbClr val="949494"/>
                </a:solidFill>
                <a:latin typeface="Montserrat"/>
                <a:ea typeface="Montserrat"/>
                <a:cs typeface="Montserrat"/>
                <a:sym typeface="Montserrat"/>
              </a:rPr>
              <a:t>5</a:t>
            </a:fld>
            <a:endParaRPr sz="900">
              <a:solidFill>
                <a:srgbClr val="949494"/>
              </a:solidFill>
              <a:latin typeface="Montserrat"/>
              <a:ea typeface="Montserrat"/>
              <a:cs typeface="Montserrat"/>
              <a:sym typeface="Montserrat"/>
            </a:endParaRPr>
          </a:p>
        </p:txBody>
      </p:sp>
      <p:pic>
        <p:nvPicPr>
          <p:cNvPr id="443" name="Google Shape;443;p107"/>
          <p:cNvPicPr preferRelativeResize="0"/>
          <p:nvPr/>
        </p:nvPicPr>
        <p:blipFill rotWithShape="1">
          <a:blip r:embed="rId14">
            <a:alphaModFix/>
          </a:blip>
          <a:srcRect t="8996" b="8996"/>
          <a:stretch/>
        </p:blipFill>
        <p:spPr>
          <a:xfrm>
            <a:off x="809099" y="1018139"/>
            <a:ext cx="320100" cy="317400"/>
          </a:xfrm>
          <a:prstGeom prst="ellipse">
            <a:avLst/>
          </a:prstGeom>
          <a:noFill/>
          <a:ln w="19050" cap="flat" cmpd="sng">
            <a:solidFill>
              <a:srgbClr val="FFFFFF"/>
            </a:solidFill>
            <a:prstDash val="solid"/>
            <a:round/>
            <a:headEnd type="none" w="sm" len="sm"/>
            <a:tailEnd type="none" w="sm" len="sm"/>
          </a:ln>
        </p:spPr>
      </p:pic>
      <p:sp>
        <p:nvSpPr>
          <p:cNvPr id="444" name="Google Shape;444;p107"/>
          <p:cNvSpPr txBox="1"/>
          <p:nvPr/>
        </p:nvSpPr>
        <p:spPr>
          <a:xfrm>
            <a:off x="945097" y="4331187"/>
            <a:ext cx="2657400" cy="315600"/>
          </a:xfrm>
          <a:prstGeom prst="rect">
            <a:avLst/>
          </a:prstGeom>
          <a:noFill/>
          <a:ln>
            <a:noFill/>
          </a:ln>
        </p:spPr>
        <p:txBody>
          <a:bodyPr spcFirstLastPara="1" wrap="square" lIns="139200" tIns="38100" rIns="71100" bIns="381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Calibri"/>
                <a:ea typeface="Calibri"/>
                <a:cs typeface="Calibri"/>
                <a:sym typeface="Calibri"/>
              </a:rPr>
              <a:t>Amanda Paulson, ATOM, UCSF</a:t>
            </a:r>
            <a:endParaRPr sz="1400" b="0" i="0" u="none" strike="noStrike" cap="none">
              <a:solidFill>
                <a:srgbClr val="000000"/>
              </a:solidFill>
              <a:latin typeface="Arial"/>
              <a:ea typeface="Arial"/>
              <a:cs typeface="Arial"/>
              <a:sym typeface="Arial"/>
            </a:endParaRPr>
          </a:p>
        </p:txBody>
      </p:sp>
      <p:sp>
        <p:nvSpPr>
          <p:cNvPr id="445" name="Google Shape;445;p107"/>
          <p:cNvSpPr/>
          <p:nvPr/>
        </p:nvSpPr>
        <p:spPr>
          <a:xfrm>
            <a:off x="784542" y="4331187"/>
            <a:ext cx="315600" cy="315600"/>
          </a:xfrm>
          <a:prstGeom prst="ellipse">
            <a:avLst/>
          </a:prstGeom>
          <a:blipFill rotWithShape="1">
            <a:blip r:embed="rId15">
              <a:alphaModFix/>
            </a:blip>
            <a:stretch>
              <a:fillRect/>
            </a:stretch>
          </a:blipFill>
          <a:ln w="25400" cap="flat" cmpd="sng">
            <a:solidFill>
              <a:srgbClr val="EEE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6" name="Google Shape;446;p107"/>
          <p:cNvPicPr preferRelativeResize="0"/>
          <p:nvPr/>
        </p:nvPicPr>
        <p:blipFill rotWithShape="1">
          <a:blip r:embed="rId16">
            <a:alphaModFix/>
          </a:blip>
          <a:srcRect t="426" b="416"/>
          <a:stretch/>
        </p:blipFill>
        <p:spPr>
          <a:xfrm>
            <a:off x="782299" y="3920364"/>
            <a:ext cx="320100" cy="317400"/>
          </a:xfrm>
          <a:prstGeom prst="ellipse">
            <a:avLst/>
          </a:prstGeom>
          <a:noFill/>
          <a:ln w="19050" cap="flat" cmpd="sng">
            <a:solidFill>
              <a:srgbClr val="FFFFFF"/>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47"/>
          <p:cNvSpPr txBox="1">
            <a:spLocks noGrp="1"/>
          </p:cNvSpPr>
          <p:nvPr>
            <p:ph type="ctrTitle"/>
          </p:nvPr>
        </p:nvSpPr>
        <p:spPr>
          <a:xfrm>
            <a:off x="508850" y="800100"/>
            <a:ext cx="5721000" cy="3543300"/>
          </a:xfrm>
          <a:prstGeom prst="rect">
            <a:avLst/>
          </a:prstGeom>
          <a:noFill/>
          <a:ln>
            <a:noFill/>
          </a:ln>
        </p:spPr>
        <p:txBody>
          <a:bodyPr spcFirstLastPara="1" wrap="square" lIns="68575" tIns="34275" rIns="68575" bIns="34275" anchor="b" anchorCtr="0">
            <a:noAutofit/>
          </a:bodyPr>
          <a:lstStyle/>
          <a:p>
            <a:pPr marL="457200" lvl="0" indent="0" algn="l" rtl="0">
              <a:lnSpc>
                <a:spcPct val="90000"/>
              </a:lnSpc>
              <a:spcBef>
                <a:spcPts val="750"/>
              </a:spcBef>
              <a:spcAft>
                <a:spcPts val="0"/>
              </a:spcAft>
              <a:buClr>
                <a:schemeClr val="dk1"/>
              </a:buClr>
              <a:buSzPts val="1100"/>
              <a:buFont typeface="Arial"/>
              <a:buNone/>
            </a:pPr>
            <a:endParaRPr sz="1800">
              <a:solidFill>
                <a:srgbClr val="FFFFFE"/>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r>
              <a:rPr lang="en" sz="1800">
                <a:latin typeface="Calibri"/>
                <a:ea typeface="Calibri"/>
                <a:cs typeface="Calibri"/>
                <a:sym typeface="Calibri"/>
              </a:rPr>
              <a:t>Weeks 1-2: Python Bootcamp </a:t>
            </a:r>
            <a:endParaRPr sz="1800">
              <a:latin typeface="Calibri"/>
              <a:ea typeface="Calibri"/>
              <a:cs typeface="Calibri"/>
              <a:sym typeface="Calibri"/>
            </a:endParaRPr>
          </a:p>
          <a:p>
            <a:pPr marL="457200" lvl="0" indent="0" algn="l" rtl="0">
              <a:lnSpc>
                <a:spcPct val="90000"/>
              </a:lnSpc>
              <a:spcBef>
                <a:spcPts val="1200"/>
              </a:spcBef>
              <a:spcAft>
                <a:spcPts val="0"/>
              </a:spcAft>
              <a:buSzPts val="2900"/>
              <a:buNone/>
            </a:pPr>
            <a:r>
              <a:rPr lang="en" sz="1800">
                <a:solidFill>
                  <a:srgbClr val="FFFFFE"/>
                </a:solidFill>
                <a:latin typeface="Calibri"/>
                <a:ea typeface="Calibri"/>
                <a:cs typeface="Calibri"/>
                <a:sym typeface="Calibri"/>
              </a:rPr>
              <a:t>Weeks 3-11: ML project with ATOM using AMPL </a:t>
            </a:r>
            <a:endParaRPr sz="1800">
              <a:solidFill>
                <a:srgbClr val="FFFFFE"/>
              </a:solidFill>
              <a:latin typeface="Calibri"/>
              <a:ea typeface="Calibri"/>
              <a:cs typeface="Calibri"/>
              <a:sym typeface="Calibri"/>
            </a:endParaRPr>
          </a:p>
          <a:p>
            <a:pPr marL="1371600" lvl="0" indent="-342900" algn="l" rtl="0">
              <a:lnSpc>
                <a:spcPct val="90000"/>
              </a:lnSpc>
              <a:spcBef>
                <a:spcPts val="120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Project Objective and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rgbClr val="FFFFFE"/>
              </a:buClr>
              <a:buSzPts val="1800"/>
              <a:buFont typeface="Calibri"/>
              <a:buChar char="➢"/>
            </a:pPr>
            <a:r>
              <a:rPr lang="en" sz="1800">
                <a:solidFill>
                  <a:srgbClr val="FFFFFE"/>
                </a:solidFill>
                <a:latin typeface="Calibri"/>
                <a:ea typeface="Calibri"/>
                <a:cs typeface="Calibri"/>
                <a:sym typeface="Calibri"/>
              </a:rPr>
              <a:t>AMPL Overview</a:t>
            </a:r>
            <a:endParaRPr sz="1800">
              <a:solidFill>
                <a:srgbClr val="FFFFFE"/>
              </a:solidFill>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Literature Research</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Data Sourcing and Curation</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Split and Featurize Data</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Model Training</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HPO and Predict Using Model</a:t>
            </a:r>
            <a:endParaRPr sz="1800">
              <a:latin typeface="Calibri"/>
              <a:ea typeface="Calibri"/>
              <a:cs typeface="Calibri"/>
              <a:sym typeface="Calibri"/>
            </a:endParaRPr>
          </a:p>
          <a:p>
            <a:pPr marL="1371600" lvl="0" indent="-342900" algn="l" rtl="0">
              <a:lnSpc>
                <a:spcPct val="90000"/>
              </a:lnSpc>
              <a:spcBef>
                <a:spcPts val="0"/>
              </a:spcBef>
              <a:spcAft>
                <a:spcPts val="0"/>
              </a:spcAft>
              <a:buClr>
                <a:schemeClr val="lt1"/>
              </a:buClr>
              <a:buSzPts val="1800"/>
              <a:buFont typeface="Calibri"/>
              <a:buChar char="➢"/>
            </a:pPr>
            <a:r>
              <a:rPr lang="en" sz="1800">
                <a:latin typeface="Calibri"/>
                <a:ea typeface="Calibri"/>
                <a:cs typeface="Calibri"/>
                <a:sym typeface="Calibri"/>
              </a:rPr>
              <a:t>Conclusion and Discussion</a:t>
            </a:r>
            <a:endParaRPr sz="1800">
              <a:latin typeface="Calibri"/>
              <a:ea typeface="Calibri"/>
              <a:cs typeface="Calibri"/>
              <a:sym typeface="Calibri"/>
            </a:endParaRPr>
          </a:p>
          <a:p>
            <a:pPr marL="0" lvl="0" indent="0" algn="l" rtl="0">
              <a:lnSpc>
                <a:spcPct val="90000"/>
              </a:lnSpc>
              <a:spcBef>
                <a:spcPts val="1200"/>
              </a:spcBef>
              <a:spcAft>
                <a:spcPts val="1200"/>
              </a:spcAft>
              <a:buClr>
                <a:schemeClr val="dk1"/>
              </a:buClr>
              <a:buSzPts val="1100"/>
              <a:buFont typeface="Arial"/>
              <a:buNone/>
            </a:pPr>
            <a:r>
              <a:rPr lang="en" sz="1800" b="1">
                <a:solidFill>
                  <a:schemeClr val="dk1"/>
                </a:solidFill>
                <a:highlight>
                  <a:schemeClr val="lt1"/>
                </a:highlight>
                <a:latin typeface="Calibri"/>
                <a:ea typeface="Calibri"/>
                <a:cs typeface="Calibri"/>
                <a:sym typeface="Calibri"/>
              </a:rPr>
              <a:t>	Seminar Summaries</a:t>
            </a:r>
            <a:endParaRPr sz="3459" b="1">
              <a:solidFill>
                <a:schemeClr val="dk1"/>
              </a:solidFill>
              <a:highlight>
                <a:schemeClr val="lt1"/>
              </a:highlight>
              <a:latin typeface="Calibri"/>
              <a:ea typeface="Calibri"/>
              <a:cs typeface="Calibri"/>
              <a:sym typeface="Calibri"/>
            </a:endParaRPr>
          </a:p>
        </p:txBody>
      </p:sp>
      <p:sp>
        <p:nvSpPr>
          <p:cNvPr id="1029" name="Google Shape;1029;p47"/>
          <p:cNvSpPr txBox="1">
            <a:spLocks noGrp="1"/>
          </p:cNvSpPr>
          <p:nvPr>
            <p:ph type="title" idx="4294967295"/>
          </p:nvPr>
        </p:nvSpPr>
        <p:spPr>
          <a:xfrm>
            <a:off x="367350" y="297412"/>
            <a:ext cx="7886700" cy="4173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a:solidFill>
                  <a:schemeClr val="lt1"/>
                </a:solidFill>
                <a:latin typeface="Calibri"/>
                <a:ea typeface="Calibri"/>
                <a:cs typeface="Calibri"/>
                <a:sym typeface="Calibri"/>
              </a:rPr>
              <a:t>Outline</a:t>
            </a:r>
            <a:endParaRPr b="1">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8"/>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Clinical Research Seminars </a:t>
            </a:r>
            <a:endParaRPr b="1">
              <a:latin typeface="Calibri"/>
              <a:ea typeface="Calibri"/>
              <a:cs typeface="Calibri"/>
              <a:sym typeface="Calibri"/>
            </a:endParaRPr>
          </a:p>
        </p:txBody>
      </p:sp>
      <p:sp>
        <p:nvSpPr>
          <p:cNvPr id="1035" name="Google Shape;1035;p48"/>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51</a:t>
            </a:fld>
            <a:endParaRPr sz="1100">
              <a:latin typeface="Calibri"/>
              <a:ea typeface="Calibri"/>
              <a:cs typeface="Calibri"/>
              <a:sym typeface="Calibri"/>
            </a:endParaRPr>
          </a:p>
        </p:txBody>
      </p:sp>
      <p:sp>
        <p:nvSpPr>
          <p:cNvPr id="1036" name="Google Shape;1036;p48"/>
          <p:cNvSpPr txBox="1"/>
          <p:nvPr/>
        </p:nvSpPr>
        <p:spPr>
          <a:xfrm>
            <a:off x="458725" y="857675"/>
            <a:ext cx="8861100" cy="366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Clinical Research Management- What does it Entail?</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Case Study of Ebola Virus Disease (EVD)</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1" i="0" u="none" strike="noStrike" cap="none">
                <a:solidFill>
                  <a:schemeClr val="dk1"/>
                </a:solidFill>
                <a:latin typeface="Calibri"/>
                <a:ea typeface="Calibri"/>
                <a:cs typeface="Calibri"/>
                <a:sym typeface="Calibri"/>
              </a:rPr>
              <a:t>Randomized Controlled Trials</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Clinical Trials 101- What you need to know</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Outlined </a:t>
            </a:r>
            <a:r>
              <a:rPr lang="en" sz="1400" b="1" i="0" u="none" strike="noStrike" cap="none">
                <a:solidFill>
                  <a:schemeClr val="dk1"/>
                </a:solidFill>
                <a:latin typeface="Calibri"/>
                <a:ea typeface="Calibri"/>
                <a:cs typeface="Calibri"/>
                <a:sym typeface="Calibri"/>
              </a:rPr>
              <a:t>Phases 0-4 </a:t>
            </a:r>
            <a:r>
              <a:rPr lang="en" sz="1400" b="0" i="0" u="none" strike="noStrike" cap="none">
                <a:solidFill>
                  <a:schemeClr val="dk1"/>
                </a:solidFill>
                <a:latin typeface="Calibri"/>
                <a:ea typeface="Calibri"/>
                <a:cs typeface="Calibri"/>
                <a:sym typeface="Calibri"/>
              </a:rPr>
              <a:t>of Clinical Trials</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Risks and Benefits of participation</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Project Management 101- Introduction to Project Management Fundamentals for Clinical Research Professionals</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Key characteristics of a </a:t>
            </a:r>
            <a:r>
              <a:rPr lang="en" sz="1400" b="1" i="0" u="none" strike="noStrike" cap="none">
                <a:solidFill>
                  <a:schemeClr val="dk1"/>
                </a:solidFill>
                <a:latin typeface="Calibri"/>
                <a:ea typeface="Calibri"/>
                <a:cs typeface="Calibri"/>
                <a:sym typeface="Calibri"/>
              </a:rPr>
              <a:t>project</a:t>
            </a:r>
            <a:r>
              <a:rPr lang="en" sz="1400" b="0" i="0" u="none" strike="noStrike" cap="none">
                <a:solidFill>
                  <a:schemeClr val="dk1"/>
                </a:solidFill>
                <a:latin typeface="Calibri"/>
                <a:ea typeface="Calibri"/>
                <a:cs typeface="Calibri"/>
                <a:sym typeface="Calibri"/>
              </a:rPr>
              <a:t> and </a:t>
            </a:r>
            <a:r>
              <a:rPr lang="en" sz="1400" b="1" i="0" u="none" strike="noStrike" cap="none">
                <a:solidFill>
                  <a:schemeClr val="dk1"/>
                </a:solidFill>
                <a:latin typeface="Calibri"/>
                <a:ea typeface="Calibri"/>
                <a:cs typeface="Calibri"/>
                <a:sym typeface="Calibri"/>
              </a:rPr>
              <a:t>project management</a:t>
            </a:r>
            <a:endParaRPr sz="14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Launching &amp; Managing a Clinical Research Study: Part 1 and 2</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Defined a </a:t>
            </a:r>
            <a:r>
              <a:rPr lang="en" sz="1400" b="1" i="0" u="none" strike="noStrike" cap="none">
                <a:solidFill>
                  <a:schemeClr val="dk1"/>
                </a:solidFill>
                <a:latin typeface="Calibri"/>
                <a:ea typeface="Calibri"/>
                <a:cs typeface="Calibri"/>
                <a:sym typeface="Calibri"/>
              </a:rPr>
              <a:t>protocol</a:t>
            </a:r>
            <a:r>
              <a:rPr lang="en" sz="1400" b="0" i="0" u="none" strike="noStrike" cap="none">
                <a:solidFill>
                  <a:schemeClr val="dk1"/>
                </a:solidFill>
                <a:latin typeface="Calibri"/>
                <a:ea typeface="Calibri"/>
                <a:cs typeface="Calibri"/>
                <a:sym typeface="Calibri"/>
              </a:rPr>
              <a:t> and essentials of a protocol</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Regulatory considerations with </a:t>
            </a:r>
            <a:r>
              <a:rPr lang="en" sz="1400" b="1" i="0" u="none" strike="noStrike" cap="none">
                <a:solidFill>
                  <a:schemeClr val="dk1"/>
                </a:solidFill>
                <a:latin typeface="Calibri"/>
                <a:ea typeface="Calibri"/>
                <a:cs typeface="Calibri"/>
                <a:sym typeface="Calibri"/>
              </a:rPr>
              <a:t>investigational new drugs</a:t>
            </a:r>
            <a:endParaRPr sz="1400" b="1"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1" i="0" u="none" strike="noStrike" cap="none">
                <a:solidFill>
                  <a:schemeClr val="dk1"/>
                </a:solidFill>
                <a:latin typeface="Calibri"/>
                <a:ea typeface="Calibri"/>
                <a:cs typeface="Calibri"/>
                <a:sym typeface="Calibri"/>
              </a:rPr>
              <a:t>Safety </a:t>
            </a:r>
            <a:r>
              <a:rPr lang="en" sz="1400" b="0" i="0" u="none" strike="noStrike" cap="none">
                <a:solidFill>
                  <a:schemeClr val="dk1"/>
                </a:solidFill>
                <a:latin typeface="Calibri"/>
                <a:ea typeface="Calibri"/>
                <a:cs typeface="Calibri"/>
                <a:sym typeface="Calibri"/>
              </a:rPr>
              <a:t>and </a:t>
            </a:r>
            <a:r>
              <a:rPr lang="en" sz="1400" b="1" i="0" u="none" strike="noStrike" cap="none">
                <a:solidFill>
                  <a:schemeClr val="dk1"/>
                </a:solidFill>
                <a:latin typeface="Calibri"/>
                <a:ea typeface="Calibri"/>
                <a:cs typeface="Calibri"/>
                <a:sym typeface="Calibri"/>
              </a:rPr>
              <a:t>Good Clinical Practice</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49"/>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b="1">
                <a:latin typeface="Calibri"/>
                <a:ea typeface="Calibri"/>
                <a:cs typeface="Calibri"/>
                <a:sym typeface="Calibri"/>
              </a:rPr>
              <a:t>Ad-hoc Seminars</a:t>
            </a:r>
            <a:endParaRPr b="1">
              <a:latin typeface="Calibri"/>
              <a:ea typeface="Calibri"/>
              <a:cs typeface="Calibri"/>
              <a:sym typeface="Calibri"/>
            </a:endParaRPr>
          </a:p>
        </p:txBody>
      </p:sp>
      <p:sp>
        <p:nvSpPr>
          <p:cNvPr id="1042" name="Google Shape;1042;p49"/>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52</a:t>
            </a:fld>
            <a:endParaRPr sz="1100">
              <a:latin typeface="Calibri"/>
              <a:ea typeface="Calibri"/>
              <a:cs typeface="Calibri"/>
              <a:sym typeface="Calibri"/>
            </a:endParaRPr>
          </a:p>
        </p:txBody>
      </p:sp>
      <p:sp>
        <p:nvSpPr>
          <p:cNvPr id="1043" name="Google Shape;1043;p49"/>
          <p:cNvSpPr txBox="1"/>
          <p:nvPr/>
        </p:nvSpPr>
        <p:spPr>
          <a:xfrm>
            <a:off x="628650" y="819025"/>
            <a:ext cx="73077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Joseph Ivanic, Ph.D.</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1" i="0" u="none" strike="noStrike" cap="none">
                <a:solidFill>
                  <a:schemeClr val="dk1"/>
                </a:solidFill>
                <a:latin typeface="Calibri"/>
                <a:ea typeface="Calibri"/>
                <a:cs typeface="Calibri"/>
                <a:sym typeface="Calibri"/>
              </a:rPr>
              <a:t>Molecules</a:t>
            </a:r>
            <a:r>
              <a:rPr lang="en" sz="1250" b="0" i="0" u="none" strike="noStrike" cap="none">
                <a:solidFill>
                  <a:schemeClr val="dk1"/>
                </a:solidFill>
                <a:latin typeface="Calibri"/>
                <a:ea typeface="Calibri"/>
                <a:cs typeface="Calibri"/>
                <a:sym typeface="Calibri"/>
              </a:rPr>
              <a:t>, </a:t>
            </a:r>
            <a:r>
              <a:rPr lang="en" sz="1250" b="1" i="0" u="none" strike="noStrike" cap="none">
                <a:solidFill>
                  <a:schemeClr val="dk1"/>
                </a:solidFill>
                <a:latin typeface="Calibri"/>
                <a:ea typeface="Calibri"/>
                <a:cs typeface="Calibri"/>
                <a:sym typeface="Calibri"/>
              </a:rPr>
              <a:t>Generative Molecular Design</a:t>
            </a:r>
            <a:r>
              <a:rPr lang="en" sz="1250" b="0" i="0" u="none" strike="noStrike" cap="none">
                <a:solidFill>
                  <a:schemeClr val="dk1"/>
                </a:solidFill>
                <a:latin typeface="Calibri"/>
                <a:ea typeface="Calibri"/>
                <a:cs typeface="Calibri"/>
                <a:sym typeface="Calibri"/>
              </a:rPr>
              <a:t>, and </a:t>
            </a:r>
            <a:r>
              <a:rPr lang="en" sz="1250" b="1" i="0" u="none" strike="noStrike" cap="none">
                <a:solidFill>
                  <a:schemeClr val="dk1"/>
                </a:solidFill>
                <a:latin typeface="Calibri"/>
                <a:ea typeface="Calibri"/>
                <a:cs typeface="Calibri"/>
                <a:sym typeface="Calibri"/>
              </a:rPr>
              <a:t>Quantum Chemistry</a:t>
            </a:r>
            <a:endParaRPr sz="125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Pinyi Lu, Ph.D.</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1" i="0" u="none" strike="noStrike" cap="none">
                <a:solidFill>
                  <a:schemeClr val="dk1"/>
                </a:solidFill>
                <a:latin typeface="Calibri"/>
                <a:ea typeface="Calibri"/>
                <a:cs typeface="Calibri"/>
                <a:sym typeface="Calibri"/>
              </a:rPr>
              <a:t>Computer-Aided Drug Discovery (CADD) </a:t>
            </a:r>
            <a:endParaRPr sz="1250" b="1"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0" i="0" u="none" strike="noStrike" cap="none">
                <a:solidFill>
                  <a:schemeClr val="dk1"/>
                </a:solidFill>
                <a:latin typeface="Calibri"/>
                <a:ea typeface="Calibri"/>
                <a:cs typeface="Calibri"/>
                <a:sym typeface="Calibri"/>
              </a:rPr>
              <a:t>Compared structure-based vs ligand-based modeling </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Stewart He, Ph.D. </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0" i="0" u="none" strike="noStrike" cap="none">
                <a:solidFill>
                  <a:schemeClr val="dk1"/>
                </a:solidFill>
                <a:latin typeface="Calibri"/>
                <a:ea typeface="Calibri"/>
                <a:cs typeface="Calibri"/>
                <a:sym typeface="Calibri"/>
              </a:rPr>
              <a:t>Compared </a:t>
            </a:r>
            <a:r>
              <a:rPr lang="en" sz="1250" b="1" i="0" u="none" strike="noStrike" cap="none">
                <a:solidFill>
                  <a:schemeClr val="dk1"/>
                </a:solidFill>
                <a:latin typeface="Calibri"/>
                <a:ea typeface="Calibri"/>
                <a:cs typeface="Calibri"/>
                <a:sym typeface="Calibri"/>
              </a:rPr>
              <a:t>ChemBERTa </a:t>
            </a:r>
            <a:r>
              <a:rPr lang="en" sz="1250" b="0" i="0" u="none" strike="noStrike" cap="none">
                <a:solidFill>
                  <a:schemeClr val="dk1"/>
                </a:solidFill>
                <a:latin typeface="Calibri"/>
                <a:ea typeface="Calibri"/>
                <a:cs typeface="Calibri"/>
                <a:sym typeface="Calibri"/>
              </a:rPr>
              <a:t>with </a:t>
            </a:r>
            <a:r>
              <a:rPr lang="en" sz="1250" b="1" i="0" u="none" strike="noStrike" cap="none">
                <a:solidFill>
                  <a:schemeClr val="dk1"/>
                </a:solidFill>
                <a:latin typeface="Calibri"/>
                <a:ea typeface="Calibri"/>
                <a:cs typeface="Calibri"/>
                <a:sym typeface="Calibri"/>
              </a:rPr>
              <a:t>MOE </a:t>
            </a:r>
            <a:r>
              <a:rPr lang="en" sz="1250" b="0" i="0" u="none" strike="noStrike" cap="none">
                <a:solidFill>
                  <a:schemeClr val="dk1"/>
                </a:solidFill>
                <a:latin typeface="Calibri"/>
                <a:ea typeface="Calibri"/>
                <a:cs typeface="Calibri"/>
                <a:sym typeface="Calibri"/>
              </a:rPr>
              <a:t>features on the task of predicting MM/GBSA values</a:t>
            </a:r>
            <a:endParaRPr sz="125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Susan D. Mertins, Ph.D.</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1" i="0" u="none" strike="noStrike" cap="none">
                <a:solidFill>
                  <a:schemeClr val="dk1"/>
                </a:solidFill>
                <a:latin typeface="Calibri"/>
                <a:ea typeface="Calibri"/>
                <a:cs typeface="Calibri"/>
                <a:sym typeface="Calibri"/>
              </a:rPr>
              <a:t>Dynamic Cellular Reaction Network Modeling </a:t>
            </a:r>
            <a:r>
              <a:rPr lang="en" sz="1250" b="0" i="0" u="none" strike="noStrike" cap="none">
                <a:solidFill>
                  <a:schemeClr val="dk1"/>
                </a:solidFill>
                <a:latin typeface="Calibri"/>
                <a:ea typeface="Calibri"/>
                <a:cs typeface="Calibri"/>
                <a:sym typeface="Calibri"/>
              </a:rPr>
              <a:t>of MAPK pathway </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0" i="0" u="none" strike="noStrike" cap="none">
                <a:solidFill>
                  <a:schemeClr val="dk1"/>
                </a:solidFill>
                <a:latin typeface="Calibri"/>
                <a:ea typeface="Calibri"/>
                <a:cs typeface="Calibri"/>
                <a:sym typeface="Calibri"/>
              </a:rPr>
              <a:t>Ordinary Differential Equations (ODEs)</a:t>
            </a:r>
            <a:endParaRPr sz="125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Hiranmayi Ranganathan, Ph.D.</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1" i="0" u="none" strike="noStrike" cap="none">
                <a:solidFill>
                  <a:schemeClr val="dk1"/>
                </a:solidFill>
                <a:latin typeface="Calibri"/>
                <a:ea typeface="Calibri"/>
                <a:cs typeface="Calibri"/>
                <a:sym typeface="Calibri"/>
              </a:rPr>
              <a:t>Machine Learning </a:t>
            </a:r>
            <a:r>
              <a:rPr lang="en" sz="1250" b="0" i="0" u="none" strike="noStrike" cap="none">
                <a:solidFill>
                  <a:schemeClr val="dk1"/>
                </a:solidFill>
                <a:latin typeface="Calibri"/>
                <a:ea typeface="Calibri"/>
                <a:cs typeface="Calibri"/>
                <a:sym typeface="Calibri"/>
              </a:rPr>
              <a:t>Introduction</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Dr. Amanda Paulson, Ph.D. </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0"/>
              </a:spcBef>
              <a:spcAft>
                <a:spcPts val="0"/>
              </a:spcAft>
              <a:buClr>
                <a:schemeClr val="dk1"/>
              </a:buClr>
              <a:buSzPts val="1250"/>
              <a:buFont typeface="Calibri"/>
              <a:buChar char="●"/>
            </a:pPr>
            <a:r>
              <a:rPr lang="en" sz="1250" b="0" i="0" u="none" strike="noStrike" cap="none">
                <a:solidFill>
                  <a:schemeClr val="dk1"/>
                </a:solidFill>
                <a:latin typeface="Calibri"/>
                <a:ea typeface="Calibri"/>
                <a:cs typeface="Calibri"/>
                <a:sym typeface="Calibri"/>
              </a:rPr>
              <a:t>Expanded on the </a:t>
            </a:r>
            <a:r>
              <a:rPr lang="en" sz="1250" b="1" i="0" u="none" strike="noStrike" cap="none">
                <a:solidFill>
                  <a:schemeClr val="dk1"/>
                </a:solidFill>
                <a:latin typeface="Calibri"/>
                <a:ea typeface="Calibri"/>
                <a:cs typeface="Calibri"/>
                <a:sym typeface="Calibri"/>
              </a:rPr>
              <a:t>GMD Loop</a:t>
            </a:r>
            <a:r>
              <a:rPr lang="en" sz="1250" b="0" i="0" u="none" strike="noStrike" cap="none">
                <a:solidFill>
                  <a:schemeClr val="dk1"/>
                </a:solidFill>
                <a:latin typeface="Calibri"/>
                <a:ea typeface="Calibri"/>
                <a:cs typeface="Calibri"/>
                <a:sym typeface="Calibri"/>
              </a:rPr>
              <a:t> and </a:t>
            </a:r>
            <a:r>
              <a:rPr lang="en" sz="1250" b="1" i="0" u="none" strike="noStrike" cap="none">
                <a:solidFill>
                  <a:schemeClr val="dk1"/>
                </a:solidFill>
                <a:latin typeface="Calibri"/>
                <a:ea typeface="Calibri"/>
                <a:cs typeface="Calibri"/>
                <a:sym typeface="Calibri"/>
              </a:rPr>
              <a:t>QSAR Visualizations</a:t>
            </a:r>
            <a:endParaRPr sz="1250" b="1"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0"/>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Acknowledgements</a:t>
            </a:r>
            <a:endParaRPr b="1">
              <a:latin typeface="Calibri"/>
              <a:ea typeface="Calibri"/>
              <a:cs typeface="Calibri"/>
              <a:sym typeface="Calibri"/>
            </a:endParaRPr>
          </a:p>
        </p:txBody>
      </p:sp>
      <p:sp>
        <p:nvSpPr>
          <p:cNvPr id="1049" name="Google Shape;1049;p50"/>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53</a:t>
            </a:fld>
            <a:endParaRPr sz="1100">
              <a:latin typeface="Calibri"/>
              <a:ea typeface="Calibri"/>
              <a:cs typeface="Calibri"/>
              <a:sym typeface="Calibri"/>
            </a:endParaRPr>
          </a:p>
        </p:txBody>
      </p:sp>
      <p:sp>
        <p:nvSpPr>
          <p:cNvPr id="1050" name="Google Shape;1050;p50"/>
          <p:cNvSpPr txBox="1"/>
          <p:nvPr/>
        </p:nvSpPr>
        <p:spPr>
          <a:xfrm>
            <a:off x="376350" y="679169"/>
            <a:ext cx="8391300" cy="3914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chemeClr val="dk1"/>
              </a:buClr>
              <a:buSzPts val="852"/>
              <a:buFont typeface="Arial"/>
              <a:buNone/>
            </a:pPr>
            <a:r>
              <a:rPr lang="en" sz="1600" b="1" i="0" u="none" strike="noStrike" cap="none" dirty="0">
                <a:solidFill>
                  <a:schemeClr val="dk1"/>
                </a:solidFill>
                <a:latin typeface="Calibri"/>
                <a:ea typeface="Calibri"/>
                <a:cs typeface="Calibri"/>
                <a:sym typeface="Calibri"/>
              </a:rPr>
              <a:t>Caleb Class,</a:t>
            </a:r>
            <a:r>
              <a:rPr lang="en" sz="1600" b="0" i="0" u="none" strike="noStrike" cap="none" dirty="0">
                <a:solidFill>
                  <a:schemeClr val="dk1"/>
                </a:solidFill>
                <a:latin typeface="Calibri"/>
                <a:ea typeface="Calibri"/>
                <a:cs typeface="Calibri"/>
                <a:sym typeface="Calibri"/>
              </a:rPr>
              <a:t> Ph.D. | Bioinformatician at Butler University</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852"/>
              <a:buFont typeface="Arial"/>
              <a:buNone/>
            </a:pPr>
            <a:r>
              <a:rPr lang="en" sz="1600" b="1" i="0" u="none" strike="noStrike" cap="none" dirty="0">
                <a:solidFill>
                  <a:schemeClr val="dk1"/>
                </a:solidFill>
                <a:latin typeface="Calibri"/>
                <a:ea typeface="Calibri"/>
                <a:cs typeface="Calibri"/>
                <a:sym typeface="Calibri"/>
              </a:rPr>
              <a:t>Eric Stahlberg, </a:t>
            </a:r>
            <a:r>
              <a:rPr lang="en" sz="1600" b="0" i="0" u="none" strike="noStrike" cap="none" dirty="0">
                <a:solidFill>
                  <a:schemeClr val="dk1"/>
                </a:solidFill>
                <a:latin typeface="Calibri"/>
                <a:ea typeface="Calibri"/>
                <a:cs typeface="Calibri"/>
                <a:sym typeface="Calibri"/>
              </a:rPr>
              <a:t>Ph.D.  | Director, Cancer Data Science Initiatives</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852"/>
              <a:buFont typeface="Arial"/>
              <a:buNone/>
            </a:pPr>
            <a:r>
              <a:rPr lang="en" sz="1600" b="1" i="0" u="none" strike="noStrike" cap="none" dirty="0">
                <a:solidFill>
                  <a:schemeClr val="dk1"/>
                </a:solidFill>
                <a:latin typeface="Calibri"/>
                <a:ea typeface="Calibri"/>
                <a:cs typeface="Calibri"/>
                <a:sym typeface="Calibri"/>
              </a:rPr>
              <a:t>Maggie Scully,</a:t>
            </a:r>
            <a:r>
              <a:rPr lang="en" sz="1600" b="0" i="0" u="none" strike="noStrike" cap="none" dirty="0">
                <a:solidFill>
                  <a:schemeClr val="dk1"/>
                </a:solidFill>
                <a:latin typeface="Calibri"/>
                <a:ea typeface="Calibri"/>
                <a:cs typeface="Calibri"/>
                <a:sym typeface="Calibri"/>
              </a:rPr>
              <a:t> Ph.D. | Partnership Development Manager, FNL</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rgbClr val="000000"/>
              </a:buClr>
              <a:buSzPts val="1800"/>
              <a:buFont typeface="Arial"/>
              <a:buNone/>
            </a:pPr>
            <a:r>
              <a:rPr lang="en" sz="1600" b="1" i="0" u="none" strike="noStrike" cap="none" dirty="0">
                <a:solidFill>
                  <a:schemeClr val="dk1"/>
                </a:solidFill>
                <a:latin typeface="Calibri"/>
                <a:ea typeface="Calibri"/>
                <a:cs typeface="Calibri"/>
                <a:sym typeface="Calibri"/>
              </a:rPr>
              <a:t>M. Ryan Weil,</a:t>
            </a:r>
            <a:r>
              <a:rPr lang="en" sz="1600" b="0" i="0" u="none" strike="noStrike" cap="none" dirty="0">
                <a:solidFill>
                  <a:schemeClr val="dk1"/>
                </a:solidFill>
                <a:latin typeface="Calibri"/>
                <a:ea typeface="Calibri"/>
                <a:cs typeface="Calibri"/>
                <a:sym typeface="Calibri"/>
              </a:rPr>
              <a:t> Ph.D. | Director, Cancer Data Science Initiatives (CDSI)</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rgbClr val="000000"/>
              </a:buClr>
              <a:buSzPts val="1800"/>
              <a:buFont typeface="Arial"/>
              <a:buNone/>
            </a:pPr>
            <a:r>
              <a:rPr lang="en" sz="1600" b="1" i="0" u="none" strike="noStrike" cap="none" dirty="0">
                <a:solidFill>
                  <a:schemeClr val="dk1"/>
                </a:solidFill>
                <a:latin typeface="Calibri"/>
                <a:ea typeface="Calibri"/>
                <a:cs typeface="Calibri"/>
                <a:sym typeface="Calibri"/>
              </a:rPr>
              <a:t>Naomi Ohashi,</a:t>
            </a:r>
            <a:r>
              <a:rPr lang="en" sz="1600" b="0" i="0" u="none" strike="noStrike" cap="none" dirty="0">
                <a:solidFill>
                  <a:schemeClr val="dk1"/>
                </a:solidFill>
                <a:latin typeface="Calibri"/>
                <a:ea typeface="Calibri"/>
                <a:cs typeface="Calibri"/>
                <a:sym typeface="Calibri"/>
              </a:rPr>
              <a:t> MPA, PMP | ATOM Project Manager, ATOM/FNL</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1100"/>
              <a:buFont typeface="Arial"/>
              <a:buNone/>
            </a:pPr>
            <a:r>
              <a:rPr lang="en" sz="1600" b="1" i="0" u="none" strike="noStrike" cap="none" dirty="0">
                <a:solidFill>
                  <a:schemeClr val="dk1"/>
                </a:solidFill>
                <a:latin typeface="Calibri"/>
                <a:ea typeface="Calibri"/>
                <a:cs typeface="Calibri"/>
                <a:sym typeface="Calibri"/>
              </a:rPr>
              <a:t>Sean Black,</a:t>
            </a:r>
            <a:r>
              <a:rPr lang="en" sz="1600" b="0" i="0" u="none" strike="noStrike" cap="none" dirty="0">
                <a:solidFill>
                  <a:schemeClr val="dk1"/>
                </a:solidFill>
                <a:latin typeface="Calibri"/>
                <a:ea typeface="Calibri"/>
                <a:cs typeface="Calibri"/>
                <a:sym typeface="Calibri"/>
              </a:rPr>
              <a:t> BS | ATOM Data Scientist</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1100"/>
              <a:buFont typeface="Arial"/>
              <a:buNone/>
            </a:pPr>
            <a:r>
              <a:rPr lang="en" sz="1600" b="1" i="0" u="none" strike="noStrike" cap="none" dirty="0">
                <a:solidFill>
                  <a:schemeClr val="dk1"/>
                </a:solidFill>
                <a:latin typeface="Calibri"/>
                <a:ea typeface="Calibri"/>
                <a:cs typeface="Calibri"/>
                <a:sym typeface="Calibri"/>
              </a:rPr>
              <a:t>Titli Sarkar, </a:t>
            </a:r>
            <a:r>
              <a:rPr lang="en" sz="1600" b="0" i="0" u="none" strike="noStrike" cap="none" dirty="0">
                <a:solidFill>
                  <a:schemeClr val="dk1"/>
                </a:solidFill>
                <a:latin typeface="Calibri"/>
                <a:ea typeface="Calibri"/>
                <a:cs typeface="Calibri"/>
                <a:sym typeface="Calibri"/>
              </a:rPr>
              <a:t>Ph.D | ATOM Data Scientist</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1100"/>
              <a:buFont typeface="Arial"/>
              <a:buNone/>
            </a:pPr>
            <a:r>
              <a:rPr lang="en" sz="1600" b="0" i="0" u="none" strike="noStrike" cap="none" dirty="0">
                <a:solidFill>
                  <a:schemeClr val="dk1"/>
                </a:solidFill>
                <a:latin typeface="Calibri"/>
                <a:ea typeface="Calibri"/>
                <a:cs typeface="Calibri"/>
                <a:sym typeface="Calibri"/>
              </a:rPr>
              <a:t>All the seminar series presenters.</a:t>
            </a: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36c17079f7_0_21"/>
          <p:cNvSpPr txBox="1">
            <a:spLocks noGrp="1"/>
          </p:cNvSpPr>
          <p:nvPr>
            <p:ph type="title"/>
          </p:nvPr>
        </p:nvSpPr>
        <p:spPr>
          <a:xfrm>
            <a:off x="628650" y="293787"/>
            <a:ext cx="7886700" cy="41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entury Gothic"/>
              <a:buNone/>
            </a:pPr>
            <a:r>
              <a:rPr lang="en" b="1">
                <a:latin typeface="Calibri"/>
                <a:ea typeface="Calibri"/>
                <a:cs typeface="Calibri"/>
                <a:sym typeface="Calibri"/>
              </a:rPr>
              <a:t>References</a:t>
            </a:r>
            <a:endParaRPr b="1">
              <a:latin typeface="Calibri"/>
              <a:ea typeface="Calibri"/>
              <a:cs typeface="Calibri"/>
              <a:sym typeface="Calibri"/>
            </a:endParaRPr>
          </a:p>
        </p:txBody>
      </p:sp>
      <p:sp>
        <p:nvSpPr>
          <p:cNvPr id="1056" name="Google Shape;1056;g136c17079f7_0_21"/>
          <p:cNvSpPr txBox="1">
            <a:spLocks noGrp="1"/>
          </p:cNvSpPr>
          <p:nvPr>
            <p:ph type="sldNum" idx="12"/>
          </p:nvPr>
        </p:nvSpPr>
        <p:spPr>
          <a:xfrm>
            <a:off x="6691525" y="4767266"/>
            <a:ext cx="20574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100"/>
              <a:buNone/>
            </a:pPr>
            <a:fld id="{00000000-1234-1234-1234-123412341234}" type="slidenum">
              <a:rPr lang="en" sz="1100">
                <a:latin typeface="Calibri"/>
                <a:ea typeface="Calibri"/>
                <a:cs typeface="Calibri"/>
                <a:sym typeface="Calibri"/>
              </a:rPr>
              <a:t>54</a:t>
            </a:fld>
            <a:endParaRPr sz="1100">
              <a:latin typeface="Calibri"/>
              <a:ea typeface="Calibri"/>
              <a:cs typeface="Calibri"/>
              <a:sym typeface="Calibri"/>
            </a:endParaRPr>
          </a:p>
        </p:txBody>
      </p:sp>
      <p:sp>
        <p:nvSpPr>
          <p:cNvPr id="1057" name="Google Shape;1057;g136c17079f7_0_21"/>
          <p:cNvSpPr txBox="1"/>
          <p:nvPr/>
        </p:nvSpPr>
        <p:spPr>
          <a:xfrm>
            <a:off x="376350" y="843325"/>
            <a:ext cx="8391300" cy="367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Giri P et.al., </a:t>
            </a:r>
            <a:r>
              <a:rPr lang="en" sz="1100" b="1" i="0" u="none" strike="noStrike" cap="none">
                <a:solidFill>
                  <a:schemeClr val="dk1"/>
                </a:solidFill>
                <a:latin typeface="Calibri"/>
                <a:ea typeface="Calibri"/>
                <a:cs typeface="Calibri"/>
                <a:sym typeface="Calibri"/>
              </a:rPr>
              <a:t>ZY12201: A Potent TGR5 Agonist: Identification of a Novel Pan CYP450 Inhibitor Tool Compound for In-Vitro Assessment</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Drug </a:t>
            </a:r>
            <a:endParaRPr sz="1100" b="0" i="1"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1" u="none" strike="noStrike" cap="none">
                <a:solidFill>
                  <a:schemeClr val="dk1"/>
                </a:solidFill>
                <a:latin typeface="Calibri"/>
                <a:ea typeface="Calibri"/>
                <a:cs typeface="Calibri"/>
                <a:sym typeface="Calibri"/>
              </a:rPr>
              <a:t>Metab Lett</a:t>
            </a:r>
            <a:r>
              <a:rPr lang="en" sz="1100" b="0" i="0" u="none" strike="noStrike" cap="none">
                <a:solidFill>
                  <a:schemeClr val="dk1"/>
                </a:solidFill>
                <a:latin typeface="Calibri"/>
                <a:ea typeface="Calibri"/>
                <a:cs typeface="Calibri"/>
                <a:sym typeface="Calibri"/>
              </a:rPr>
              <a:t>, Pages 1-17, Jan 2022. DOI: 10.2174/1872312815666220315145945</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Jia Tao &amp; Hao Ai.,  </a:t>
            </a:r>
            <a:r>
              <a:rPr lang="en" sz="1100" b="1" i="0" u="none" strike="noStrike" cap="none">
                <a:solidFill>
                  <a:schemeClr val="dk1"/>
                </a:solidFill>
                <a:latin typeface="Calibri"/>
                <a:ea typeface="Calibri"/>
                <a:cs typeface="Calibri"/>
                <a:sym typeface="Calibri"/>
              </a:rPr>
              <a:t>Metabolism of gartanin in liver microsomes and its modulating effects on cytochrome P450s</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Xenobiotica</a:t>
            </a:r>
            <a:r>
              <a:rPr lang="en" sz="1100" b="0" i="0" u="none" strike="noStrike" cap="none">
                <a:solidFill>
                  <a:schemeClr val="dk1"/>
                </a:solidFill>
                <a:latin typeface="Calibri"/>
                <a:ea typeface="Calibri"/>
                <a:cs typeface="Calibri"/>
                <a:sym typeface="Calibri"/>
              </a:rPr>
              <a:t>, 52:4, Pages </a:t>
            </a:r>
            <a:endParaRPr sz="1100" b="0" i="0"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335-345, 2022. DOI:10.1080/00498254.2022.2076631</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Kwon, S., Bae, H., Jo, J. et al., </a:t>
            </a:r>
            <a:r>
              <a:rPr lang="en" sz="1100" b="1" i="0" u="none" strike="noStrike" cap="none">
                <a:solidFill>
                  <a:schemeClr val="dk1"/>
                </a:solidFill>
                <a:latin typeface="Calibri"/>
                <a:ea typeface="Calibri"/>
                <a:cs typeface="Calibri"/>
                <a:sym typeface="Calibri"/>
              </a:rPr>
              <a:t>Comprehensive ensemble in QSAR prediction for drug discovery.</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BMC Bioinformatics</a:t>
            </a:r>
            <a:r>
              <a:rPr lang="en" sz="1100" b="0" i="0" u="none" strike="noStrike" cap="none">
                <a:solidFill>
                  <a:schemeClr val="dk1"/>
                </a:solidFill>
                <a:latin typeface="Calibri"/>
                <a:ea typeface="Calibri"/>
                <a:cs typeface="Calibri"/>
                <a:sym typeface="Calibri"/>
              </a:rPr>
              <a:t>, 521, 2019. DOI: </a:t>
            </a:r>
            <a:endParaRPr sz="1100" b="0" i="0"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10.1186/s12859-019-3135-4</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Minnich, A., McLoughlin, K., Tse, M., et al., </a:t>
            </a:r>
            <a:r>
              <a:rPr lang="en" sz="1100" b="1" i="0" u="none" strike="noStrike" cap="none">
                <a:solidFill>
                  <a:schemeClr val="dk1"/>
                </a:solidFill>
                <a:latin typeface="Calibri"/>
                <a:ea typeface="Calibri"/>
                <a:cs typeface="Calibri"/>
                <a:sym typeface="Calibri"/>
              </a:rPr>
              <a:t>AMPL: A data-driven modeling pipeline for Drug Discovery. </a:t>
            </a:r>
            <a:r>
              <a:rPr lang="en" sz="1100" b="0" i="1" u="none" strike="noStrike" cap="none">
                <a:solidFill>
                  <a:schemeClr val="dk1"/>
                </a:solidFill>
                <a:latin typeface="Calibri"/>
                <a:ea typeface="Calibri"/>
                <a:cs typeface="Calibri"/>
                <a:sym typeface="Calibri"/>
              </a:rPr>
              <a:t>Journal of Chemical Information and </a:t>
            </a:r>
            <a:endParaRPr sz="1100" b="0" i="1"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1" u="none" strike="noStrike" cap="none">
                <a:solidFill>
                  <a:schemeClr val="dk1"/>
                </a:solidFill>
                <a:latin typeface="Calibri"/>
                <a:ea typeface="Calibri"/>
                <a:cs typeface="Calibri"/>
                <a:sym typeface="Calibri"/>
              </a:rPr>
              <a:t>Modeling</a:t>
            </a:r>
            <a:r>
              <a:rPr lang="en" sz="1100" b="0" i="0" u="none" strike="noStrike" cap="none">
                <a:solidFill>
                  <a:schemeClr val="dk1"/>
                </a:solidFill>
                <a:latin typeface="Calibri"/>
                <a:ea typeface="Calibri"/>
                <a:cs typeface="Calibri"/>
                <a:sym typeface="Calibri"/>
              </a:rPr>
              <a:t>, 60:4, Pages 1955–1968, 2020. DOI:10.1021/acs.jcim.9b01053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1" u="none" strike="noStrike" cap="none">
                <a:solidFill>
                  <a:schemeClr val="dk1"/>
                </a:solidFill>
                <a:latin typeface="Calibri"/>
                <a:ea typeface="Calibri"/>
                <a:cs typeface="Calibri"/>
                <a:sym typeface="Calibri"/>
              </a:rPr>
              <a:t>National Cancer Institute Predictive Oncology Model &amp; Data Clearinghouse</a:t>
            </a:r>
            <a:r>
              <a:rPr lang="en" sz="1100" b="0" i="0" u="none" strike="noStrike" cap="none">
                <a:solidFill>
                  <a:schemeClr val="dk1"/>
                </a:solidFill>
                <a:latin typeface="Calibri"/>
                <a:ea typeface="Calibri"/>
                <a:cs typeface="Calibri"/>
                <a:sym typeface="Calibri"/>
              </a:rPr>
              <a:t>. Accessed July 18, 2022. </a:t>
            </a:r>
            <a:r>
              <a:rPr lang="en" sz="1100" b="0" i="0" u="sng" strike="noStrike" cap="none">
                <a:solidFill>
                  <a:schemeClr val="hlink"/>
                </a:solidFill>
                <a:latin typeface="Calibri"/>
                <a:ea typeface="Calibri"/>
                <a:cs typeface="Calibri"/>
                <a:sym typeface="Calibri"/>
                <a:hlinkClick r:id="rId3"/>
              </a:rPr>
              <a:t>https://modac.cancer.gov/</a:t>
            </a:r>
            <a:r>
              <a:rPr lang="en" sz="1100" b="0"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Raj Vuppalanchi, </a:t>
            </a:r>
            <a:r>
              <a:rPr lang="en" sz="1100" b="1" i="0" u="none" strike="noStrike" cap="none">
                <a:solidFill>
                  <a:schemeClr val="dk1"/>
                </a:solidFill>
                <a:latin typeface="Calibri"/>
                <a:ea typeface="Calibri"/>
                <a:cs typeface="Calibri"/>
                <a:sym typeface="Calibri"/>
              </a:rPr>
              <a:t>Practical Hepatic Pathology: A Diagnostic Approach</a:t>
            </a:r>
            <a:r>
              <a:rPr lang="en" sz="1100" b="0" i="0" u="none" strike="noStrike" cap="none">
                <a:solidFill>
                  <a:schemeClr val="dk1"/>
                </a:solidFill>
                <a:latin typeface="Calibri"/>
                <a:ea typeface="Calibri"/>
                <a:cs typeface="Calibri"/>
                <a:sym typeface="Calibri"/>
              </a:rPr>
              <a:t>,</a:t>
            </a:r>
            <a:r>
              <a:rPr lang="en" sz="1100" b="0" i="1" u="none" strike="noStrike" cap="none">
                <a:solidFill>
                  <a:schemeClr val="dk1"/>
                </a:solidFill>
                <a:latin typeface="Calibri"/>
                <a:ea typeface="Calibri"/>
                <a:cs typeface="Calibri"/>
                <a:sym typeface="Calibri"/>
              </a:rPr>
              <a:t> Elsevier</a:t>
            </a:r>
            <a:r>
              <a:rPr lang="en" sz="1100" b="0" i="0" u="none" strike="noStrike" cap="none">
                <a:solidFill>
                  <a:schemeClr val="dk1"/>
                </a:solidFill>
                <a:latin typeface="Calibri"/>
                <a:ea typeface="Calibri"/>
                <a:cs typeface="Calibri"/>
                <a:sym typeface="Calibri"/>
              </a:rPr>
              <a:t>, Pages 45-52, 2011. DOI: 10.1016/B978-0-443-06803-4.00004-6</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Rommel Tirona  &amp; Richard Kim, </a:t>
            </a:r>
            <a:r>
              <a:rPr lang="en" sz="1100" b="1" i="0" u="none" strike="noStrike" cap="none">
                <a:solidFill>
                  <a:schemeClr val="dk1"/>
                </a:solidFill>
                <a:latin typeface="Calibri"/>
                <a:ea typeface="Calibri"/>
                <a:cs typeface="Calibri"/>
                <a:sym typeface="Calibri"/>
              </a:rPr>
              <a:t>Clinical and Translational Science (Second Edition)</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Academic Press</a:t>
            </a:r>
            <a:r>
              <a:rPr lang="en" sz="1100" b="0" i="0" u="none" strike="noStrike" cap="none">
                <a:solidFill>
                  <a:schemeClr val="dk1"/>
                </a:solidFill>
                <a:latin typeface="Calibri"/>
                <a:ea typeface="Calibri"/>
                <a:cs typeface="Calibri"/>
                <a:sym typeface="Calibri"/>
              </a:rPr>
              <a:t>, Pages 364-388, 2017. DOI: </a:t>
            </a:r>
            <a:endParaRPr sz="1100" b="0" i="0"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10.1016/B978-0-12-802101-9.00020-X</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Shao Z et.al., </a:t>
            </a:r>
            <a:r>
              <a:rPr lang="en" sz="1100" b="1" i="0" u="none" strike="noStrike" cap="none">
                <a:solidFill>
                  <a:schemeClr val="dk1"/>
                </a:solidFill>
                <a:latin typeface="Calibri"/>
                <a:ea typeface="Calibri"/>
                <a:cs typeface="Calibri"/>
                <a:sym typeface="Calibri"/>
              </a:rPr>
              <a:t>Chapter 14 - Pharmacogenomics</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Elsevier,</a:t>
            </a:r>
            <a:r>
              <a:rPr lang="en" sz="1100" b="0" i="0" u="none" strike="noStrike" cap="none">
                <a:solidFill>
                  <a:schemeClr val="dk1"/>
                </a:solidFill>
                <a:latin typeface="Calibri"/>
                <a:ea typeface="Calibri"/>
                <a:cs typeface="Calibri"/>
                <a:sym typeface="Calibri"/>
              </a:rPr>
              <a:t> Volume 7, Pages 321-353, 2020. DOI: 10.1016/B978-0-444-64066-6.00014-9</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Zhang X et.al., </a:t>
            </a:r>
            <a:r>
              <a:rPr lang="en" sz="1100" b="1" i="0" u="none" strike="noStrike" cap="none">
                <a:solidFill>
                  <a:schemeClr val="dk1"/>
                </a:solidFill>
                <a:latin typeface="Calibri"/>
                <a:ea typeface="Calibri"/>
                <a:cs typeface="Calibri"/>
                <a:sym typeface="Calibri"/>
              </a:rPr>
              <a:t>In vitro inhibitory effects of cepharanthine on human liver cytochrome P450 enzymes</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Pharmaceutical Biology</a:t>
            </a:r>
            <a:r>
              <a:rPr lang="en" sz="1100" b="0" i="0" u="none" strike="noStrike" cap="none">
                <a:solidFill>
                  <a:schemeClr val="dk1"/>
                </a:solidFill>
                <a:latin typeface="Calibri"/>
                <a:ea typeface="Calibri"/>
                <a:cs typeface="Calibri"/>
                <a:sym typeface="Calibri"/>
              </a:rPr>
              <a:t>, Pages 247-252, </a:t>
            </a:r>
            <a:endParaRPr sz="1100" b="0" i="0" u="none" strike="noStrike" cap="none">
              <a:solidFill>
                <a:schemeClr val="dk1"/>
              </a:solidFill>
              <a:latin typeface="Calibri"/>
              <a:ea typeface="Calibri"/>
              <a:cs typeface="Calibri"/>
              <a:sym typeface="Calibri"/>
            </a:endParaRPr>
          </a:p>
          <a:p>
            <a:pPr marL="0" marR="0" lvl="0" indent="45720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Mar 2020. DOI: 10.1080/13880209.2020.1741650</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Zhao, M et al., </a:t>
            </a:r>
            <a:r>
              <a:rPr lang="en" sz="1100" b="1" i="0" u="none" strike="noStrike" cap="none">
                <a:solidFill>
                  <a:schemeClr val="dk1"/>
                </a:solidFill>
                <a:latin typeface="Calibri"/>
                <a:ea typeface="Calibri"/>
                <a:cs typeface="Calibri"/>
                <a:sym typeface="Calibri"/>
              </a:rPr>
              <a:t>Cytochrome P450 Enzymes and Drug Metabolism in Humans</a:t>
            </a:r>
            <a:r>
              <a:rPr lang="en" sz="1100" b="0" i="0" u="none" strike="noStrike" cap="none">
                <a:solidFill>
                  <a:schemeClr val="dk1"/>
                </a:solidFill>
                <a:latin typeface="Calibri"/>
                <a:ea typeface="Calibri"/>
                <a:cs typeface="Calibri"/>
                <a:sym typeface="Calibri"/>
              </a:rPr>
              <a:t>. </a:t>
            </a:r>
            <a:r>
              <a:rPr lang="en" sz="1100" b="0" i="1" u="none" strike="noStrike" cap="none">
                <a:solidFill>
                  <a:schemeClr val="dk1"/>
                </a:solidFill>
                <a:latin typeface="Calibri"/>
                <a:ea typeface="Calibri"/>
                <a:cs typeface="Calibri"/>
                <a:sym typeface="Calibri"/>
              </a:rPr>
              <a:t>Int. J. Mol. Sci.</a:t>
            </a:r>
            <a:r>
              <a:rPr lang="en" sz="1100" b="0" i="0" u="none" strike="noStrike" cap="none">
                <a:solidFill>
                  <a:schemeClr val="dk1"/>
                </a:solidFill>
                <a:latin typeface="Calibri"/>
                <a:ea typeface="Calibri"/>
                <a:cs typeface="Calibri"/>
                <a:sym typeface="Calibri"/>
              </a:rPr>
              <a:t> 2021, 22, 12808. DOI: 10.3390/ijms222312808</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300"/>
              </a:spcBef>
              <a:spcAft>
                <a:spcPts val="0"/>
              </a:spcAft>
              <a:buClr>
                <a:schemeClr val="dk1"/>
              </a:buClr>
              <a:buSzPts val="1100"/>
              <a:buFont typeface="Arial"/>
              <a:buNone/>
            </a:pPr>
            <a:r>
              <a:rPr lang="en" sz="1100" b="1" i="0" u="none" strike="noStrike" cap="none">
                <a:solidFill>
                  <a:schemeClr val="dk1"/>
                </a:solidFill>
                <a:latin typeface="Calibri"/>
                <a:ea typeface="Calibri"/>
                <a:cs typeface="Calibri"/>
                <a:sym typeface="Calibri"/>
              </a:rPr>
              <a:t>Image Sources</a:t>
            </a:r>
            <a:r>
              <a:rPr lang="en" sz="1100" b="0" i="0" u="none" strike="noStrike" cap="none">
                <a:solidFill>
                  <a:schemeClr val="dk1"/>
                </a:solidFill>
                <a:latin typeface="Calibri"/>
                <a:ea typeface="Calibri"/>
                <a:cs typeface="Calibri"/>
                <a:sym typeface="Calibri"/>
              </a:rPr>
              <a:t>: PubChem CID 645573, CHEMBL231779, CHEMBL894, CHEMBL106</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09"/>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1063" name="Google Shape;1063;p109"/>
          <p:cNvSpPr txBox="1"/>
          <p:nvPr/>
        </p:nvSpPr>
        <p:spPr>
          <a:xfrm>
            <a:off x="323490" y="3933134"/>
            <a:ext cx="8496900"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 sz="2000" b="1" i="0" u="none" strike="noStrike" cap="none">
                <a:solidFill>
                  <a:srgbClr val="FFFFFF"/>
                </a:solidFill>
                <a:latin typeface="Calibri"/>
                <a:ea typeface="Calibri"/>
                <a:cs typeface="Calibri"/>
                <a:sym typeface="Calibri"/>
              </a:rPr>
              <a:t>Closing Remarks - Dr. Ryan Weil</a:t>
            </a:r>
            <a:endParaRPr sz="2000" i="0" u="none" strike="noStrike" cap="none">
              <a:solidFill>
                <a:schemeClr val="dk1"/>
              </a:solidFill>
              <a:latin typeface="Calibri"/>
              <a:ea typeface="Calibri"/>
              <a:cs typeface="Calibri"/>
              <a:sym typeface="Calibri"/>
            </a:endParaRPr>
          </a:p>
        </p:txBody>
      </p:sp>
      <p:sp>
        <p:nvSpPr>
          <p:cNvPr id="1064" name="Google Shape;1064;p109"/>
          <p:cNvSpPr txBox="1"/>
          <p:nvPr/>
        </p:nvSpPr>
        <p:spPr>
          <a:xfrm>
            <a:off x="323490" y="4442961"/>
            <a:ext cx="1604506"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 sz="1200" i="0" u="none" strike="noStrike" cap="none">
                <a:solidFill>
                  <a:srgbClr val="FFFFFF"/>
                </a:solidFill>
                <a:latin typeface="Calibri"/>
                <a:ea typeface="Calibri"/>
                <a:cs typeface="Calibri"/>
                <a:sym typeface="Calibri"/>
              </a:rPr>
              <a:t>July 27, 2022</a:t>
            </a:r>
            <a:endParaRPr sz="1200" i="0" u="none" strike="noStrike" cap="none">
              <a:solidFill>
                <a:schemeClr val="dk1"/>
              </a:solidFill>
              <a:latin typeface="Calibri"/>
              <a:ea typeface="Calibri"/>
              <a:cs typeface="Calibri"/>
              <a:sym typeface="Calibri"/>
            </a:endParaRPr>
          </a:p>
        </p:txBody>
      </p:sp>
      <p:pic>
        <p:nvPicPr>
          <p:cNvPr id="1065" name="Google Shape;1065;p109"/>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1066" name="Google Shape;1066;p109"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1067" name="Google Shape;1067;p109"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1068" name="Google Shape;1068;p109"/>
          <p:cNvPicPr preferRelativeResize="0"/>
          <p:nvPr/>
        </p:nvPicPr>
        <p:blipFill rotWithShape="1">
          <a:blip r:embed="rId6">
            <a:alphaModFix/>
          </a:blip>
          <a:srcRect/>
          <a:stretch/>
        </p:blipFill>
        <p:spPr>
          <a:xfrm>
            <a:off x="3398654" y="212894"/>
            <a:ext cx="1685902" cy="455135"/>
          </a:xfrm>
          <a:prstGeom prst="rect">
            <a:avLst/>
          </a:prstGeom>
          <a:noFill/>
          <a:ln>
            <a:noFill/>
          </a:ln>
        </p:spPr>
      </p:pic>
      <p:pic>
        <p:nvPicPr>
          <p:cNvPr id="1069" name="Google Shape;1069;p109"/>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0"/>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1075" name="Google Shape;1075;p110"/>
          <p:cNvSpPr txBox="1"/>
          <p:nvPr/>
        </p:nvSpPr>
        <p:spPr>
          <a:xfrm>
            <a:off x="323490" y="3933134"/>
            <a:ext cx="8496900" cy="566822"/>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3600"/>
              <a:buFont typeface="Arial"/>
              <a:buNone/>
            </a:pPr>
            <a:r>
              <a:rPr lang="en" sz="3600" b="1" i="0" u="none" strike="noStrike" cap="none">
                <a:solidFill>
                  <a:srgbClr val="FFFFFF"/>
                </a:solidFill>
                <a:latin typeface="Calibri"/>
                <a:ea typeface="Calibri"/>
                <a:cs typeface="Calibri"/>
                <a:sym typeface="Calibri"/>
              </a:rPr>
              <a:t>Thank you !</a:t>
            </a:r>
            <a:endParaRPr sz="3600" b="1" i="0" u="none" strike="noStrike" cap="none">
              <a:solidFill>
                <a:schemeClr val="dk1"/>
              </a:solidFill>
              <a:latin typeface="Calibri"/>
              <a:ea typeface="Calibri"/>
              <a:cs typeface="Calibri"/>
              <a:sym typeface="Calibri"/>
            </a:endParaRPr>
          </a:p>
        </p:txBody>
      </p:sp>
      <p:pic>
        <p:nvPicPr>
          <p:cNvPr id="1076" name="Google Shape;1076;p110"/>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1077" name="Google Shape;1077;p110"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1078" name="Google Shape;1078;p110"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1079" name="Google Shape;1079;p110"/>
          <p:cNvPicPr preferRelativeResize="0"/>
          <p:nvPr/>
        </p:nvPicPr>
        <p:blipFill rotWithShape="1">
          <a:blip r:embed="rId6">
            <a:alphaModFix/>
          </a:blip>
          <a:srcRect/>
          <a:stretch/>
        </p:blipFill>
        <p:spPr>
          <a:xfrm>
            <a:off x="3398654" y="212894"/>
            <a:ext cx="1685902" cy="455135"/>
          </a:xfrm>
          <a:prstGeom prst="rect">
            <a:avLst/>
          </a:prstGeom>
          <a:noFill/>
          <a:ln>
            <a:noFill/>
          </a:ln>
        </p:spPr>
      </p:pic>
      <p:pic>
        <p:nvPicPr>
          <p:cNvPr id="1080" name="Google Shape;1080;p110"/>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452" name="Google Shape;452;p37"/>
          <p:cNvSpPr txBox="1"/>
          <p:nvPr/>
        </p:nvSpPr>
        <p:spPr>
          <a:xfrm>
            <a:off x="323490" y="3933134"/>
            <a:ext cx="84969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 sz="2200" b="1" i="0" u="none" strike="noStrike" cap="none">
                <a:solidFill>
                  <a:srgbClr val="FFFFFF"/>
                </a:solidFill>
                <a:latin typeface="Calibri"/>
                <a:ea typeface="Calibri"/>
                <a:cs typeface="Calibri"/>
                <a:sym typeface="Calibri"/>
              </a:rPr>
              <a:t>Opening Remarks - Dr. Ethan Dmitrovsky</a:t>
            </a:r>
            <a:endParaRPr sz="2200" b="1" i="0" u="none" strike="noStrike" cap="none">
              <a:solidFill>
                <a:srgbClr val="FFFFFF"/>
              </a:solidFill>
              <a:latin typeface="Calibri"/>
              <a:ea typeface="Calibri"/>
              <a:cs typeface="Calibri"/>
              <a:sym typeface="Calibri"/>
            </a:endParaRPr>
          </a:p>
        </p:txBody>
      </p:sp>
      <p:sp>
        <p:nvSpPr>
          <p:cNvPr id="453" name="Google Shape;453;p37"/>
          <p:cNvSpPr txBox="1"/>
          <p:nvPr/>
        </p:nvSpPr>
        <p:spPr>
          <a:xfrm>
            <a:off x="323490" y="4442961"/>
            <a:ext cx="1604506"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FFFFFF"/>
                </a:solidFill>
                <a:latin typeface="Calibri"/>
                <a:ea typeface="Calibri"/>
                <a:cs typeface="Calibri"/>
                <a:sym typeface="Calibri"/>
              </a:rPr>
              <a:t>July 27, 2022</a:t>
            </a:r>
            <a:endParaRPr sz="1200" b="0" i="0" u="none" strike="noStrike" cap="none">
              <a:solidFill>
                <a:schemeClr val="dk1"/>
              </a:solidFill>
              <a:latin typeface="Calibri"/>
              <a:ea typeface="Calibri"/>
              <a:cs typeface="Calibri"/>
              <a:sym typeface="Calibri"/>
            </a:endParaRPr>
          </a:p>
        </p:txBody>
      </p:sp>
      <p:pic>
        <p:nvPicPr>
          <p:cNvPr id="454" name="Google Shape;454;p37"/>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455" name="Google Shape;455;p37"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456" name="Google Shape;456;p37"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457" name="Google Shape;457;p37"/>
          <p:cNvPicPr preferRelativeResize="0"/>
          <p:nvPr/>
        </p:nvPicPr>
        <p:blipFill rotWithShape="1">
          <a:blip r:embed="rId6">
            <a:alphaModFix/>
          </a:blip>
          <a:srcRect/>
          <a:stretch/>
        </p:blipFill>
        <p:spPr>
          <a:xfrm>
            <a:off x="3398654" y="212894"/>
            <a:ext cx="1685902" cy="455135"/>
          </a:xfrm>
          <a:prstGeom prst="rect">
            <a:avLst/>
          </a:prstGeom>
          <a:noFill/>
          <a:ln>
            <a:noFill/>
          </a:ln>
        </p:spPr>
      </p:pic>
      <p:pic>
        <p:nvPicPr>
          <p:cNvPr id="458" name="Google Shape;458;p37"/>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08"/>
          <p:cNvSpPr txBox="1"/>
          <p:nvPr/>
        </p:nvSpPr>
        <p:spPr>
          <a:xfrm>
            <a:off x="2979507" y="4794160"/>
            <a:ext cx="6164493" cy="292388"/>
          </a:xfrm>
          <a:prstGeom prst="rect">
            <a:avLst/>
          </a:prstGeom>
          <a:noFill/>
          <a:ln>
            <a:noFill/>
          </a:ln>
        </p:spPr>
        <p:txBody>
          <a:bodyPr spcFirstLastPara="1" wrap="square" lIns="0" tIns="12700" rIns="0" bIns="0" anchor="t" anchorCtr="0">
            <a:spAutoFit/>
          </a:bodyPr>
          <a:lstStyle/>
          <a:p>
            <a:pPr marL="1926589" marR="0" lvl="0" indent="0" algn="l"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          DEPARTMENT OF HEALTH AND HUMAN SERVICES • National Institutes of Health • National Cancer Institute</a:t>
            </a:r>
            <a:endParaRPr sz="700" b="0" i="0" u="none" strike="noStrike" cap="none">
              <a:solidFill>
                <a:schemeClr val="lt1"/>
              </a:solidFill>
              <a:latin typeface="Calibri"/>
              <a:ea typeface="Calibri"/>
              <a:cs typeface="Calibri"/>
              <a:sym typeface="Calibri"/>
            </a:endParaRPr>
          </a:p>
          <a:p>
            <a:pPr marL="12700" marR="0" lvl="0" indent="0" algn="l" rtl="0">
              <a:lnSpc>
                <a:spcPct val="100000"/>
              </a:lnSpc>
              <a:spcBef>
                <a:spcPts val="490"/>
              </a:spcBef>
              <a:spcAft>
                <a:spcPts val="0"/>
              </a:spcAft>
              <a:buClr>
                <a:srgbClr val="000000"/>
              </a:buClr>
              <a:buSzPts val="600"/>
              <a:buFont typeface="Arial"/>
              <a:buNone/>
            </a:pPr>
            <a:r>
              <a:rPr lang="en" sz="700" b="0" i="0" u="none" strike="noStrike" cap="none">
                <a:solidFill>
                  <a:schemeClr val="lt1"/>
                </a:solidFill>
                <a:latin typeface="Calibri"/>
                <a:ea typeface="Calibri"/>
                <a:cs typeface="Calibri"/>
                <a:sym typeface="Calibri"/>
              </a:rPr>
              <a:t>Frederick National Laboratory is a Federally Funded Research and Development Center operated by Leidos Biomedical Research, Inc., for the National Cancer Institute</a:t>
            </a:r>
            <a:endParaRPr sz="700" b="0" i="0" u="none" strike="noStrike" cap="none">
              <a:solidFill>
                <a:schemeClr val="lt1"/>
              </a:solidFill>
              <a:latin typeface="Calibri"/>
              <a:ea typeface="Calibri"/>
              <a:cs typeface="Calibri"/>
              <a:sym typeface="Calibri"/>
            </a:endParaRPr>
          </a:p>
        </p:txBody>
      </p:sp>
      <p:sp>
        <p:nvSpPr>
          <p:cNvPr id="464" name="Google Shape;464;p108"/>
          <p:cNvSpPr txBox="1"/>
          <p:nvPr/>
        </p:nvSpPr>
        <p:spPr>
          <a:xfrm>
            <a:off x="323490" y="3933134"/>
            <a:ext cx="84969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 sz="2200" b="1" i="0" u="none" strike="noStrike" cap="none">
                <a:solidFill>
                  <a:srgbClr val="FFFFFF"/>
                </a:solidFill>
                <a:latin typeface="Calibri"/>
                <a:ea typeface="Calibri"/>
                <a:cs typeface="Calibri"/>
                <a:sym typeface="Calibri"/>
              </a:rPr>
              <a:t>Student Presentation and Q&amp;A </a:t>
            </a:r>
            <a:endParaRPr sz="2200" i="0" u="none" strike="noStrike" cap="none">
              <a:solidFill>
                <a:srgbClr val="000000"/>
              </a:solidFill>
              <a:latin typeface="Calibri"/>
              <a:ea typeface="Calibri"/>
              <a:cs typeface="Calibri"/>
              <a:sym typeface="Calibri"/>
            </a:endParaRPr>
          </a:p>
        </p:txBody>
      </p:sp>
      <p:sp>
        <p:nvSpPr>
          <p:cNvPr id="465" name="Google Shape;465;p108"/>
          <p:cNvSpPr txBox="1"/>
          <p:nvPr/>
        </p:nvSpPr>
        <p:spPr>
          <a:xfrm>
            <a:off x="323490" y="4442961"/>
            <a:ext cx="1604506"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FFFFFF"/>
                </a:solidFill>
                <a:latin typeface="Calibri"/>
                <a:ea typeface="Calibri"/>
                <a:cs typeface="Calibri"/>
                <a:sym typeface="Calibri"/>
              </a:rPr>
              <a:t>July 27, 2022</a:t>
            </a:r>
            <a:endParaRPr sz="1200" b="0" i="0" u="none" strike="noStrike" cap="none">
              <a:solidFill>
                <a:schemeClr val="dk1"/>
              </a:solidFill>
              <a:latin typeface="Calibri"/>
              <a:ea typeface="Calibri"/>
              <a:cs typeface="Calibri"/>
              <a:sym typeface="Calibri"/>
            </a:endParaRPr>
          </a:p>
        </p:txBody>
      </p:sp>
      <p:pic>
        <p:nvPicPr>
          <p:cNvPr id="466" name="Google Shape;466;p108"/>
          <p:cNvPicPr preferRelativeResize="0"/>
          <p:nvPr/>
        </p:nvPicPr>
        <p:blipFill rotWithShape="1">
          <a:blip r:embed="rId3">
            <a:alphaModFix/>
          </a:blip>
          <a:srcRect/>
          <a:stretch/>
        </p:blipFill>
        <p:spPr>
          <a:xfrm>
            <a:off x="7755734" y="63014"/>
            <a:ext cx="1249063" cy="680190"/>
          </a:xfrm>
          <a:prstGeom prst="rect">
            <a:avLst/>
          </a:prstGeom>
          <a:noFill/>
          <a:ln>
            <a:noFill/>
          </a:ln>
        </p:spPr>
      </p:pic>
      <p:pic>
        <p:nvPicPr>
          <p:cNvPr id="467" name="Google Shape;467;p108" descr="Travelogue: CIT Consultant Tiffany Kolb Tours Butler University, March 2022  - College Inside Track"/>
          <p:cNvPicPr preferRelativeResize="0"/>
          <p:nvPr/>
        </p:nvPicPr>
        <p:blipFill rotWithShape="1">
          <a:blip r:embed="rId4">
            <a:alphaModFix/>
          </a:blip>
          <a:srcRect/>
          <a:stretch/>
        </p:blipFill>
        <p:spPr>
          <a:xfrm>
            <a:off x="2092" y="878510"/>
            <a:ext cx="3649628" cy="2989888"/>
          </a:xfrm>
          <a:prstGeom prst="rect">
            <a:avLst/>
          </a:prstGeom>
          <a:noFill/>
          <a:ln>
            <a:noFill/>
          </a:ln>
        </p:spPr>
      </p:pic>
      <p:pic>
        <p:nvPicPr>
          <p:cNvPr id="468" name="Google Shape;468;p108" descr="Frederick National Laboratory for Cancer Research | LinkedIn"/>
          <p:cNvPicPr preferRelativeResize="0"/>
          <p:nvPr/>
        </p:nvPicPr>
        <p:blipFill rotWithShape="1">
          <a:blip r:embed="rId5">
            <a:alphaModFix/>
          </a:blip>
          <a:srcRect/>
          <a:stretch/>
        </p:blipFill>
        <p:spPr>
          <a:xfrm>
            <a:off x="3649508" y="884507"/>
            <a:ext cx="5494492" cy="2977894"/>
          </a:xfrm>
          <a:prstGeom prst="rect">
            <a:avLst/>
          </a:prstGeom>
          <a:noFill/>
          <a:ln>
            <a:noFill/>
          </a:ln>
        </p:spPr>
      </p:pic>
      <p:pic>
        <p:nvPicPr>
          <p:cNvPr id="469" name="Google Shape;469;p108"/>
          <p:cNvPicPr preferRelativeResize="0"/>
          <p:nvPr/>
        </p:nvPicPr>
        <p:blipFill rotWithShape="1">
          <a:blip r:embed="rId6">
            <a:alphaModFix/>
          </a:blip>
          <a:srcRect/>
          <a:stretch/>
        </p:blipFill>
        <p:spPr>
          <a:xfrm>
            <a:off x="3398654" y="212894"/>
            <a:ext cx="1685902" cy="455135"/>
          </a:xfrm>
          <a:prstGeom prst="rect">
            <a:avLst/>
          </a:prstGeom>
          <a:noFill/>
          <a:ln>
            <a:noFill/>
          </a:ln>
        </p:spPr>
      </p:pic>
      <p:pic>
        <p:nvPicPr>
          <p:cNvPr id="470" name="Google Shape;470;p108"/>
          <p:cNvPicPr preferRelativeResize="0"/>
          <p:nvPr/>
        </p:nvPicPr>
        <p:blipFill rotWithShape="1">
          <a:blip r:embed="rId7">
            <a:alphaModFix/>
          </a:blip>
          <a:srcRect/>
          <a:stretch/>
        </p:blipFill>
        <p:spPr>
          <a:xfrm>
            <a:off x="25585" y="10683"/>
            <a:ext cx="840264" cy="832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
          <p:cNvSpPr txBox="1">
            <a:spLocks noGrp="1"/>
          </p:cNvSpPr>
          <p:nvPr>
            <p:ph type="ctrTitle"/>
          </p:nvPr>
        </p:nvSpPr>
        <p:spPr>
          <a:xfrm>
            <a:off x="125950" y="589050"/>
            <a:ext cx="5697900" cy="22155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1500"/>
              <a:buFont typeface="Arial"/>
              <a:buNone/>
            </a:pPr>
            <a:r>
              <a:rPr lang="en" sz="2490" b="1">
                <a:latin typeface="Calibri"/>
                <a:ea typeface="Calibri"/>
                <a:cs typeface="Calibri"/>
                <a:sym typeface="Calibri"/>
              </a:rPr>
              <a:t>Predicting pIC50 for Cytochrome P450 Inhibitors using Advanced Machine Learning Platform for Drug Discovery: ATOM Modeling PipeLine (AMPL)</a:t>
            </a:r>
            <a:r>
              <a:rPr lang="en" sz="1500">
                <a:latin typeface="Calibri"/>
                <a:ea typeface="Calibri"/>
                <a:cs typeface="Calibri"/>
                <a:sym typeface="Calibri"/>
              </a:rPr>
              <a:t> </a:t>
            </a:r>
            <a:endParaRPr sz="4200"/>
          </a:p>
        </p:txBody>
      </p:sp>
      <p:sp>
        <p:nvSpPr>
          <p:cNvPr id="476" name="Google Shape;476;p1"/>
          <p:cNvSpPr txBox="1"/>
          <p:nvPr/>
        </p:nvSpPr>
        <p:spPr>
          <a:xfrm>
            <a:off x="125950" y="2153275"/>
            <a:ext cx="56979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 sz="1400" b="0" i="0" u="none" strike="noStrike" cap="none">
                <a:solidFill>
                  <a:srgbClr val="FFFFFE"/>
                </a:solidFill>
                <a:latin typeface="Calibri"/>
                <a:ea typeface="Calibri"/>
                <a:cs typeface="Calibri"/>
                <a:sym typeface="Calibri"/>
              </a:rPr>
              <a:t>Butler University Summer Trainee Program 2022</a:t>
            </a:r>
            <a:endParaRPr sz="1400" b="0" i="0" u="none" strike="noStrike" cap="none">
              <a:solidFill>
                <a:srgbClr val="FFFFFE"/>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500"/>
              <a:buFont typeface="Arial"/>
              <a:buNone/>
            </a:pPr>
            <a:r>
              <a:rPr lang="en" sz="1400" b="0" i="0" u="none" strike="noStrike" cap="none">
                <a:solidFill>
                  <a:srgbClr val="FFFFFE"/>
                </a:solidFill>
                <a:latin typeface="Calibri"/>
                <a:ea typeface="Calibri"/>
                <a:cs typeface="Calibri"/>
                <a:sym typeface="Calibri"/>
              </a:rPr>
              <a:t>FNL-Butler University Partnership Program </a:t>
            </a:r>
            <a:endParaRPr sz="1400" b="0" i="0" u="none" strike="noStrike" cap="none">
              <a:solidFill>
                <a:srgbClr val="FFFFFE"/>
              </a:solidFill>
              <a:latin typeface="Calibri"/>
              <a:ea typeface="Calibri"/>
              <a:cs typeface="Calibri"/>
              <a:sym typeface="Calibri"/>
            </a:endParaRPr>
          </a:p>
        </p:txBody>
      </p:sp>
      <p:sp>
        <p:nvSpPr>
          <p:cNvPr id="477" name="Google Shape;477;p1"/>
          <p:cNvSpPr txBox="1"/>
          <p:nvPr/>
        </p:nvSpPr>
        <p:spPr>
          <a:xfrm>
            <a:off x="373650" y="3324225"/>
            <a:ext cx="3322200" cy="110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80"/>
              <a:buFont typeface="Arial"/>
              <a:buNone/>
            </a:pPr>
            <a:r>
              <a:rPr lang="en" b="0" i="0" u="none" strike="noStrike" cap="none">
                <a:solidFill>
                  <a:schemeClr val="lt1"/>
                </a:solidFill>
                <a:latin typeface="Calibri"/>
                <a:ea typeface="Calibri"/>
                <a:cs typeface="Calibri"/>
                <a:sym typeface="Calibri"/>
              </a:rPr>
              <a:t>Trainees:</a:t>
            </a:r>
            <a:endParaRPr b="0" i="0" u="none" strike="noStrike" cap="none">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280"/>
              <a:buFont typeface="Arial"/>
              <a:buNone/>
            </a:pPr>
            <a:r>
              <a:rPr lang="en" b="0" i="1" u="none" strike="noStrike" cap="none">
                <a:solidFill>
                  <a:schemeClr val="lt1"/>
                </a:solidFill>
                <a:latin typeface="Calibri"/>
                <a:ea typeface="Calibri"/>
                <a:cs typeface="Calibri"/>
                <a:sym typeface="Calibri"/>
              </a:rPr>
              <a:t>Madison Fanta</a:t>
            </a:r>
            <a:r>
              <a:rPr lang="en" b="0" i="0" u="none" strike="noStrike" cap="none">
                <a:solidFill>
                  <a:schemeClr val="lt1"/>
                </a:solidFill>
                <a:latin typeface="Calibri"/>
                <a:ea typeface="Calibri"/>
                <a:cs typeface="Calibri"/>
                <a:sym typeface="Calibri"/>
              </a:rPr>
              <a:t>, PharmD Candidate</a:t>
            </a:r>
            <a:endParaRPr b="0" i="0" u="none" strike="noStrike" cap="none">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280"/>
              <a:buFont typeface="Arial"/>
              <a:buNone/>
            </a:pPr>
            <a:r>
              <a:rPr lang="en" b="0" i="1" u="none" strike="noStrike" cap="none">
                <a:solidFill>
                  <a:schemeClr val="lt1"/>
                </a:solidFill>
                <a:latin typeface="Calibri"/>
                <a:ea typeface="Calibri"/>
                <a:cs typeface="Calibri"/>
                <a:sym typeface="Calibri"/>
              </a:rPr>
              <a:t>Avery VonDielingen</a:t>
            </a:r>
            <a:r>
              <a:rPr lang="en" b="0" i="0" u="none" strike="noStrike" cap="none">
                <a:solidFill>
                  <a:schemeClr val="lt1"/>
                </a:solidFill>
                <a:latin typeface="Calibri"/>
                <a:ea typeface="Calibri"/>
                <a:cs typeface="Calibri"/>
                <a:sym typeface="Calibri"/>
              </a:rPr>
              <a:t>, PharmD Candidate</a:t>
            </a:r>
            <a:endParaRPr b="0" i="0" u="none" strike="noStrike" cap="none">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rgbClr val="000000"/>
              </a:buClr>
              <a:buSzPts val="1280"/>
              <a:buFont typeface="Arial"/>
              <a:buNone/>
            </a:pPr>
            <a:endParaRPr b="0" i="0" u="none" strike="noStrike" cap="none">
              <a:solidFill>
                <a:schemeClr val="lt1"/>
              </a:solidFill>
              <a:latin typeface="Calibri"/>
              <a:ea typeface="Calibri"/>
              <a:cs typeface="Calibri"/>
              <a:sym typeface="Calibri"/>
            </a:endParaRPr>
          </a:p>
        </p:txBody>
      </p:sp>
      <p:sp>
        <p:nvSpPr>
          <p:cNvPr id="478" name="Google Shape;478;p1"/>
          <p:cNvSpPr txBox="1"/>
          <p:nvPr/>
        </p:nvSpPr>
        <p:spPr>
          <a:xfrm>
            <a:off x="5654000" y="3324225"/>
            <a:ext cx="3000000" cy="8958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1280"/>
              <a:buFont typeface="Arial"/>
              <a:buNone/>
            </a:pPr>
            <a:r>
              <a:rPr lang="en" b="0" i="0" u="none" strike="noStrike" cap="none">
                <a:solidFill>
                  <a:schemeClr val="lt1"/>
                </a:solidFill>
                <a:latin typeface="Calibri"/>
                <a:ea typeface="Calibri"/>
                <a:cs typeface="Calibri"/>
                <a:sym typeface="Calibri"/>
              </a:rPr>
              <a:t>FNL Mentors:</a:t>
            </a:r>
            <a:endParaRPr b="0" i="0" u="none" strike="noStrike" cap="none">
              <a:solidFill>
                <a:schemeClr val="lt1"/>
              </a:solidFill>
              <a:latin typeface="Calibri"/>
              <a:ea typeface="Calibri"/>
              <a:cs typeface="Calibri"/>
              <a:sym typeface="Calibri"/>
            </a:endParaRPr>
          </a:p>
          <a:p>
            <a:pPr marL="0" marR="0" lvl="0" indent="0" algn="r" rtl="0">
              <a:lnSpc>
                <a:spcPct val="115000"/>
              </a:lnSpc>
              <a:spcBef>
                <a:spcPts val="0"/>
              </a:spcBef>
              <a:spcAft>
                <a:spcPts val="0"/>
              </a:spcAft>
              <a:buClr>
                <a:srgbClr val="000000"/>
              </a:buClr>
              <a:buSzPts val="1280"/>
              <a:buFont typeface="Arial"/>
              <a:buNone/>
            </a:pPr>
            <a:r>
              <a:rPr lang="en" b="0" i="1" u="none" strike="noStrike" cap="none">
                <a:solidFill>
                  <a:schemeClr val="lt1"/>
                </a:solidFill>
                <a:latin typeface="Calibri"/>
                <a:ea typeface="Calibri"/>
                <a:cs typeface="Calibri"/>
                <a:sym typeface="Calibri"/>
              </a:rPr>
              <a:t>Titli Sarkar</a:t>
            </a:r>
            <a:r>
              <a:rPr lang="en" b="0" i="0" u="none" strike="noStrike" cap="none">
                <a:solidFill>
                  <a:schemeClr val="lt1"/>
                </a:solidFill>
                <a:latin typeface="Calibri"/>
                <a:ea typeface="Calibri"/>
                <a:cs typeface="Calibri"/>
                <a:sym typeface="Calibri"/>
              </a:rPr>
              <a:t>, Ph.D, ATOM Data Scientist</a:t>
            </a:r>
            <a:endParaRPr b="0" i="0" u="none" strike="noStrike" cap="none">
              <a:solidFill>
                <a:schemeClr val="lt1"/>
              </a:solidFill>
              <a:latin typeface="Calibri"/>
              <a:ea typeface="Calibri"/>
              <a:cs typeface="Calibri"/>
              <a:sym typeface="Calibri"/>
            </a:endParaRPr>
          </a:p>
          <a:p>
            <a:pPr marL="0" marR="0" lvl="0" indent="0" algn="r" rtl="0">
              <a:lnSpc>
                <a:spcPct val="115000"/>
              </a:lnSpc>
              <a:spcBef>
                <a:spcPts val="0"/>
              </a:spcBef>
              <a:spcAft>
                <a:spcPts val="0"/>
              </a:spcAft>
              <a:buClr>
                <a:srgbClr val="000000"/>
              </a:buClr>
              <a:buSzPts val="1280"/>
              <a:buFont typeface="Arial"/>
              <a:buNone/>
            </a:pPr>
            <a:r>
              <a:rPr lang="en" b="0" i="1" u="none" strike="noStrike" cap="none">
                <a:solidFill>
                  <a:schemeClr val="lt1"/>
                </a:solidFill>
                <a:latin typeface="Calibri"/>
                <a:ea typeface="Calibri"/>
                <a:cs typeface="Calibri"/>
                <a:sym typeface="Calibri"/>
              </a:rPr>
              <a:t>Sean Black</a:t>
            </a:r>
            <a:r>
              <a:rPr lang="en" b="0" i="0" u="none" strike="noStrike" cap="none">
                <a:solidFill>
                  <a:schemeClr val="lt1"/>
                </a:solidFill>
                <a:latin typeface="Calibri"/>
                <a:ea typeface="Calibri"/>
                <a:cs typeface="Calibri"/>
                <a:sym typeface="Calibri"/>
              </a:rPr>
              <a:t>, BS, ATOM Data Scientist</a:t>
            </a:r>
            <a:endParaRPr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
          <p:cNvSpPr txBox="1">
            <a:spLocks noGrp="1"/>
          </p:cNvSpPr>
          <p:nvPr>
            <p:ph type="title"/>
          </p:nvPr>
        </p:nvSpPr>
        <p:spPr>
          <a:xfrm>
            <a:off x="628650" y="175215"/>
            <a:ext cx="7886700" cy="312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 b="1">
                <a:latin typeface="Calibri"/>
                <a:ea typeface="Calibri"/>
                <a:cs typeface="Calibri"/>
                <a:sym typeface="Calibri"/>
              </a:rPr>
              <a:t>Name: Madison Fanta</a:t>
            </a:r>
            <a:endParaRPr b="1">
              <a:latin typeface="Calibri"/>
              <a:ea typeface="Calibri"/>
              <a:cs typeface="Calibri"/>
              <a:sym typeface="Calibri"/>
            </a:endParaRPr>
          </a:p>
        </p:txBody>
      </p:sp>
      <p:sp>
        <p:nvSpPr>
          <p:cNvPr id="484" name="Google Shape;484;p2"/>
          <p:cNvSpPr txBox="1">
            <a:spLocks noGrp="1"/>
          </p:cNvSpPr>
          <p:nvPr>
            <p:ph type="body" idx="1"/>
          </p:nvPr>
        </p:nvSpPr>
        <p:spPr>
          <a:xfrm>
            <a:off x="3306038" y="922481"/>
            <a:ext cx="5486400" cy="365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6400"/>
              <a:buNone/>
            </a:pPr>
            <a:r>
              <a:rPr lang="en" sz="1400" b="1">
                <a:solidFill>
                  <a:schemeClr val="dk1"/>
                </a:solidFill>
                <a:latin typeface="Calibri"/>
                <a:ea typeface="Calibri"/>
                <a:cs typeface="Calibri"/>
                <a:sym typeface="Calibri"/>
              </a:rPr>
              <a:t>My Experience</a:t>
            </a:r>
            <a:endParaRPr sz="1400" b="1">
              <a:solidFill>
                <a:schemeClr val="dk1"/>
              </a:solidFill>
              <a:latin typeface="Calibri"/>
              <a:ea typeface="Calibri"/>
              <a:cs typeface="Calibri"/>
              <a:sym typeface="Calibri"/>
            </a:endParaRPr>
          </a:p>
          <a:p>
            <a:pPr marL="171446" lvl="0" indent="-146871"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Prior to this experience, the courses that correlate best with Machine Learning were Excel, Information Technology, and Bioinformatics.</a:t>
            </a:r>
            <a:endParaRPr sz="1400">
              <a:solidFill>
                <a:schemeClr val="dk1"/>
              </a:solidFill>
              <a:latin typeface="Calibri"/>
              <a:ea typeface="Calibri"/>
              <a:cs typeface="Calibri"/>
              <a:sym typeface="Calibri"/>
            </a:endParaRPr>
          </a:p>
          <a:p>
            <a:pPr marL="0" lvl="0" indent="0" algn="l" rtl="0">
              <a:lnSpc>
                <a:spcPct val="100000"/>
              </a:lnSpc>
              <a:spcBef>
                <a:spcPts val="750"/>
              </a:spcBef>
              <a:spcAft>
                <a:spcPts val="0"/>
              </a:spcAft>
              <a:buClr>
                <a:schemeClr val="dk1"/>
              </a:buClr>
              <a:buSzPts val="6400"/>
              <a:buNone/>
            </a:pPr>
            <a:r>
              <a:rPr lang="en" sz="1400" b="1">
                <a:solidFill>
                  <a:schemeClr val="dk1"/>
                </a:solidFill>
                <a:latin typeface="Calibri"/>
                <a:ea typeface="Calibri"/>
                <a:cs typeface="Calibri"/>
                <a:sym typeface="Calibri"/>
              </a:rPr>
              <a:t>Education</a:t>
            </a:r>
            <a:endParaRPr sz="1400" b="1">
              <a:solidFill>
                <a:schemeClr val="dk1"/>
              </a:solidFill>
              <a:latin typeface="Calibri"/>
              <a:ea typeface="Calibri"/>
              <a:cs typeface="Calibri"/>
              <a:sym typeface="Calibri"/>
            </a:endParaRPr>
          </a:p>
          <a:p>
            <a:pPr marL="171446" lvl="0" indent="-146871"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Doctor of Pharmacy (PharmD), Butler University (in progress)</a:t>
            </a:r>
            <a:endParaRPr sz="1400">
              <a:solidFill>
                <a:schemeClr val="dk1"/>
              </a:solidFill>
              <a:latin typeface="Calibri"/>
              <a:ea typeface="Calibri"/>
              <a:cs typeface="Calibri"/>
              <a:sym typeface="Calibri"/>
            </a:endParaRPr>
          </a:p>
          <a:p>
            <a:pPr marL="514337" lvl="1" indent="-159254" algn="l" rtl="0">
              <a:lnSpc>
                <a:spcPct val="100000"/>
              </a:lnSpc>
              <a:spcBef>
                <a:spcPts val="375"/>
              </a:spcBef>
              <a:spcAft>
                <a:spcPts val="0"/>
              </a:spcAft>
              <a:buSzPts val="1400"/>
              <a:buFont typeface="Calibri"/>
              <a:buChar char="○"/>
            </a:pPr>
            <a:r>
              <a:rPr lang="en">
                <a:solidFill>
                  <a:schemeClr val="dk1"/>
                </a:solidFill>
                <a:latin typeface="Calibri"/>
                <a:ea typeface="Calibri"/>
                <a:cs typeface="Calibri"/>
                <a:sym typeface="Calibri"/>
              </a:rPr>
              <a:t>Minors: Chemistry and Healthcare Management</a:t>
            </a:r>
            <a:endParaRPr>
              <a:solidFill>
                <a:schemeClr val="dk1"/>
              </a:solidFill>
              <a:latin typeface="Calibri"/>
              <a:ea typeface="Calibri"/>
              <a:cs typeface="Calibri"/>
              <a:sym typeface="Calibri"/>
            </a:endParaRPr>
          </a:p>
          <a:p>
            <a:pPr marL="0" lvl="0" indent="0" algn="l" rtl="0">
              <a:lnSpc>
                <a:spcPct val="100000"/>
              </a:lnSpc>
              <a:spcBef>
                <a:spcPts val="750"/>
              </a:spcBef>
              <a:spcAft>
                <a:spcPts val="0"/>
              </a:spcAft>
              <a:buClr>
                <a:schemeClr val="dk1"/>
              </a:buClr>
              <a:buSzPts val="6400"/>
              <a:buNone/>
            </a:pPr>
            <a:r>
              <a:rPr lang="en" sz="1400" b="1">
                <a:solidFill>
                  <a:schemeClr val="dk1"/>
                </a:solidFill>
                <a:latin typeface="Calibri"/>
                <a:ea typeface="Calibri"/>
                <a:cs typeface="Calibri"/>
                <a:sym typeface="Calibri"/>
              </a:rPr>
              <a:t>About Me</a:t>
            </a:r>
            <a:endParaRPr sz="1400" b="1">
              <a:solidFill>
                <a:schemeClr val="dk1"/>
              </a:solidFill>
              <a:latin typeface="Calibri"/>
              <a:ea typeface="Calibri"/>
              <a:cs typeface="Calibri"/>
              <a:sym typeface="Calibri"/>
            </a:endParaRPr>
          </a:p>
          <a:p>
            <a:pPr marL="171446" marR="0" lvl="0" indent="-146871" algn="l" rtl="0">
              <a:lnSpc>
                <a:spcPct val="100000"/>
              </a:lnSpc>
              <a:spcBef>
                <a:spcPts val="750"/>
              </a:spcBef>
              <a:spcAft>
                <a:spcPts val="0"/>
              </a:spcAft>
              <a:buSzPts val="1400"/>
              <a:buFont typeface="Calibri"/>
              <a:buChar char="●"/>
            </a:pPr>
            <a:r>
              <a:rPr lang="en" sz="1400" i="0" u="none" strike="noStrike" cap="none">
                <a:solidFill>
                  <a:schemeClr val="dk1"/>
                </a:solidFill>
                <a:latin typeface="Calibri"/>
                <a:ea typeface="Calibri"/>
                <a:cs typeface="Calibri"/>
                <a:sym typeface="Calibri"/>
              </a:rPr>
              <a:t>I grew up </a:t>
            </a:r>
            <a:r>
              <a:rPr lang="en" sz="1400">
                <a:solidFill>
                  <a:schemeClr val="dk1"/>
                </a:solidFill>
                <a:latin typeface="Calibri"/>
                <a:ea typeface="Calibri"/>
                <a:cs typeface="Calibri"/>
                <a:sym typeface="Calibri"/>
              </a:rPr>
              <a:t>in northwest Indiana (The Region).</a:t>
            </a:r>
            <a:endParaRPr sz="1400">
              <a:solidFill>
                <a:schemeClr val="dk1"/>
              </a:solidFill>
              <a:latin typeface="Calibri"/>
              <a:ea typeface="Calibri"/>
              <a:cs typeface="Calibri"/>
              <a:sym typeface="Calibri"/>
            </a:endParaRPr>
          </a:p>
          <a:p>
            <a:pPr marL="171446" marR="0" lvl="0" indent="-146871" algn="l" rtl="0">
              <a:lnSpc>
                <a:spcPct val="100000"/>
              </a:lnSpc>
              <a:spcBef>
                <a:spcPts val="750"/>
              </a:spcBef>
              <a:spcAft>
                <a:spcPts val="0"/>
              </a:spcAft>
              <a:buSzPts val="1400"/>
              <a:buFont typeface="Calibri"/>
              <a:buChar char="●"/>
            </a:pPr>
            <a:r>
              <a:rPr lang="en" sz="1400">
                <a:solidFill>
                  <a:schemeClr val="dk1"/>
                </a:solidFill>
                <a:latin typeface="Calibri"/>
                <a:ea typeface="Calibri"/>
                <a:cs typeface="Calibri"/>
                <a:sym typeface="Calibri"/>
              </a:rPr>
              <a:t>In my free time, I enjoy spending time with my friends and family, learning to cook, and traveling (My next trip is backpacking through Europe for 35 days next May).</a:t>
            </a:r>
            <a:endParaRPr sz="1400">
              <a:solidFill>
                <a:schemeClr val="dk1"/>
              </a:solidFill>
              <a:latin typeface="Calibri"/>
              <a:ea typeface="Calibri"/>
              <a:cs typeface="Calibri"/>
              <a:sym typeface="Calibri"/>
            </a:endParaRPr>
          </a:p>
        </p:txBody>
      </p:sp>
      <p:sp>
        <p:nvSpPr>
          <p:cNvPr id="485" name="Google Shape;485;p2"/>
          <p:cNvSpPr txBox="1">
            <a:spLocks noGrp="1"/>
          </p:cNvSpPr>
          <p:nvPr>
            <p:ph type="sldNum" idx="12"/>
          </p:nvPr>
        </p:nvSpPr>
        <p:spPr>
          <a:xfrm>
            <a:off x="6735050" y="4764650"/>
            <a:ext cx="2057400" cy="205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sz="1100">
                <a:latin typeface="Calibri"/>
                <a:ea typeface="Calibri"/>
                <a:cs typeface="Calibri"/>
                <a:sym typeface="Calibri"/>
              </a:rPr>
              <a:t>9</a:t>
            </a:fld>
            <a:endParaRPr sz="1100">
              <a:latin typeface="Calibri"/>
              <a:ea typeface="Calibri"/>
              <a:cs typeface="Calibri"/>
              <a:sym typeface="Calibri"/>
            </a:endParaRPr>
          </a:p>
        </p:txBody>
      </p:sp>
      <p:sp>
        <p:nvSpPr>
          <p:cNvPr id="486" name="Google Shape;486;p2"/>
          <p:cNvSpPr txBox="1">
            <a:spLocks noGrp="1"/>
          </p:cNvSpPr>
          <p:nvPr>
            <p:ph type="body" idx="2"/>
          </p:nvPr>
        </p:nvSpPr>
        <p:spPr>
          <a:xfrm>
            <a:off x="704850" y="488122"/>
            <a:ext cx="7886700" cy="3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1200"/>
              </a:spcAft>
              <a:buClr>
                <a:schemeClr val="dk1"/>
              </a:buClr>
              <a:buSzPts val="1600"/>
              <a:buNone/>
            </a:pPr>
            <a:r>
              <a:rPr lang="en">
                <a:latin typeface="Calibri"/>
                <a:ea typeface="Calibri"/>
                <a:cs typeface="Calibri"/>
                <a:sym typeface="Calibri"/>
              </a:rPr>
              <a:t>ATOM Summer Trainee 2022</a:t>
            </a:r>
            <a:endParaRPr>
              <a:latin typeface="Calibri"/>
              <a:ea typeface="Calibri"/>
              <a:cs typeface="Calibri"/>
              <a:sym typeface="Calibri"/>
            </a:endParaRPr>
          </a:p>
        </p:txBody>
      </p:sp>
      <p:sp>
        <p:nvSpPr>
          <p:cNvPr id="487" name="Google Shape;487;p2"/>
          <p:cNvSpPr/>
          <p:nvPr/>
        </p:nvSpPr>
        <p:spPr>
          <a:xfrm>
            <a:off x="884775" y="3394731"/>
            <a:ext cx="1734600" cy="3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B4B4B"/>
              </a:buClr>
              <a:buSzPts val="1200"/>
              <a:buFont typeface="Arial"/>
              <a:buNone/>
            </a:pPr>
            <a:r>
              <a:rPr lang="en" sz="1300" b="0" i="0" u="none" strike="noStrike" cap="none">
                <a:solidFill>
                  <a:srgbClr val="4B4B4B"/>
                </a:solidFill>
                <a:latin typeface="Calibri"/>
                <a:ea typeface="Calibri"/>
                <a:cs typeface="Calibri"/>
                <a:sym typeface="Calibri"/>
              </a:rPr>
              <a:t>mfanta@butler.edu</a:t>
            </a:r>
            <a:endParaRPr sz="1300" b="0" i="0" u="none" strike="noStrike" cap="none">
              <a:solidFill>
                <a:srgbClr val="4B4B4B"/>
              </a:solidFill>
              <a:latin typeface="Calibri"/>
              <a:ea typeface="Calibri"/>
              <a:cs typeface="Calibri"/>
              <a:sym typeface="Calibri"/>
            </a:endParaRPr>
          </a:p>
        </p:txBody>
      </p:sp>
      <p:pic>
        <p:nvPicPr>
          <p:cNvPr id="488" name="Google Shape;488;p2" descr="A person smiling for the camera&#10;&#10;Description automatically generated with medium confidence"/>
          <p:cNvPicPr preferRelativeResize="0"/>
          <p:nvPr/>
        </p:nvPicPr>
        <p:blipFill rotWithShape="1">
          <a:blip r:embed="rId3">
            <a:alphaModFix/>
          </a:blip>
          <a:srcRect l="25338" t="8751" r="26459" b="23881"/>
          <a:stretch/>
        </p:blipFill>
        <p:spPr>
          <a:xfrm>
            <a:off x="800188" y="1748800"/>
            <a:ext cx="1645918" cy="1645918"/>
          </a:xfrm>
          <a:prstGeom prst="rect">
            <a:avLst/>
          </a:prstGeom>
          <a:noFill/>
          <a:ln>
            <a:noFill/>
          </a:ln>
        </p:spPr>
      </p:pic>
    </p:spTree>
  </p:cSld>
  <p:clrMapOvr>
    <a:masterClrMapping/>
  </p:clrMapOvr>
</p:sld>
</file>

<file path=ppt/theme/theme1.xml><?xml version="1.0" encoding="utf-8"?>
<a:theme xmlns:a="http://schemas.openxmlformats.org/drawingml/2006/main" name="Theme ATOM">
  <a:themeElements>
    <a:clrScheme name="ATOM Color Palette">
      <a:dk1>
        <a:srgbClr val="4B4B4B"/>
      </a:dk1>
      <a:lt1>
        <a:srgbClr val="FFFFFF"/>
      </a:lt1>
      <a:dk2>
        <a:srgbClr val="7682A4"/>
      </a:dk2>
      <a:lt2>
        <a:srgbClr val="A7DDD8"/>
      </a:lt2>
      <a:accent1>
        <a:srgbClr val="353C50"/>
      </a:accent1>
      <a:accent2>
        <a:srgbClr val="6C4990"/>
      </a:accent2>
      <a:accent3>
        <a:srgbClr val="BD206B"/>
      </a:accent3>
      <a:accent4>
        <a:srgbClr val="EA2127"/>
      </a:accent4>
      <a:accent5>
        <a:srgbClr val="6DC7BE"/>
      </a:accent5>
      <a:accent6>
        <a:srgbClr val="FFC012"/>
      </a:accent6>
      <a:hlink>
        <a:srgbClr val="BD206B"/>
      </a:hlink>
      <a:folHlink>
        <a:srgbClr val="6C4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4619</Words>
  <Application>Microsoft Office PowerPoint</Application>
  <PresentationFormat>On-screen Show (16:9)</PresentationFormat>
  <Paragraphs>1148</Paragraphs>
  <Slides>56</Slides>
  <Notes>56</Notes>
  <HiddenSlides>6</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Montserrat</vt:lpstr>
      <vt:lpstr>Merriweather</vt:lpstr>
      <vt:lpstr>Calibri</vt:lpstr>
      <vt:lpstr>Arial</vt:lpstr>
      <vt:lpstr>Noto Sans Symbols</vt:lpstr>
      <vt:lpstr>Century Gothic</vt:lpstr>
      <vt:lpstr>Theme ATOM</vt:lpstr>
      <vt:lpstr>Simple Light</vt:lpstr>
      <vt:lpstr>PowerPoint Presentation</vt:lpstr>
      <vt:lpstr>Agenda</vt:lpstr>
      <vt:lpstr>PowerPoint Presentation</vt:lpstr>
      <vt:lpstr>Butler-FNL Project Highlights in Summer 2022</vt:lpstr>
      <vt:lpstr>Supporters</vt:lpstr>
      <vt:lpstr>PowerPoint Presentation</vt:lpstr>
      <vt:lpstr>PowerPoint Presentation</vt:lpstr>
      <vt:lpstr>Predicting pIC50 for Cytochrome P450 Inhibitors using Advanced Machine Learning Platform for Drug Discovery: ATOM Modeling PipeLine (AMPL) </vt:lpstr>
      <vt:lpstr>Name: Madison Fanta</vt:lpstr>
      <vt:lpstr>Name: Avery VonDielingen</vt:lpstr>
      <vt:lpstr>Keywords and Abbreviations</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Learning Python</vt:lpstr>
      <vt:lpstr>The ATOM Platform</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Project Objective and Overview  </vt:lpstr>
      <vt:lpstr>What are we trying to predict?</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AMPL: End-to-End Data-Driven Modeling Pipeline </vt:lpstr>
      <vt:lpstr>AMPL Usage: Github Tutorials  https://github.com/ATOMScience-org/AMPL/tree/master/atomsci/ddm/examples/tutorials </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Literature Review: Cytochrome P450 Enzymes </vt:lpstr>
      <vt:lpstr>Literature Review: Compare CYPs</vt:lpstr>
      <vt:lpstr>Literature Review: Search Novel CYP Inhibitors</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Data Sourcing from MoDaC</vt:lpstr>
      <vt:lpstr>Distribution of pIC50 on Raw Data</vt:lpstr>
      <vt:lpstr>Summarized Data After Data Curation</vt:lpstr>
      <vt:lpstr>Diversity Plots of Response Column - pIC50</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Data Splitting (Scaffold Split)</vt:lpstr>
      <vt:lpstr>Tanimoto Distance Plot: Train to Test/Valid</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Retrain MoDaC Models + prediction on Union Testset (using AMPL 1.4.1)</vt:lpstr>
      <vt:lpstr>Train</vt:lpstr>
      <vt:lpstr>Train</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HPO Parameters</vt:lpstr>
      <vt:lpstr>Best HPO Parameters for CYP3A4 (based on valid r2_score)</vt:lpstr>
      <vt:lpstr>Best HPO Parameters for CYP2D6 (based on valid r2_score)</vt:lpstr>
      <vt:lpstr>Plot of Loss for all models for CYP2C9 (based on valid r2_score)</vt:lpstr>
      <vt:lpstr>HPO Results </vt:lpstr>
      <vt:lpstr>Predict Using Best Models on Novel Compounds</vt:lpstr>
      <vt:lpstr>Novel Compounds </vt:lpstr>
      <vt:lpstr>Determine Best Class for Novel Compounds</vt:lpstr>
      <vt:lpstr>Prediction on Novel Compounds using HPO Best Models</vt:lpstr>
      <vt:lpstr>Prediction on Novel Compounds using HPO Best Models (test)</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Conclusion and Discussion</vt:lpstr>
      <vt:lpstr> Weeks 1-2: Python Bootcamp  Weeks 3-11: ML project with ATOM using AMPL  Project Objective and Overview AMPL Overview Literature Research Data Sourcing and Curation Split and Featurize Data Model Training HPO and Predict Using Model Conclusion and Discussion  Seminar Summaries</vt:lpstr>
      <vt:lpstr>Clinical Research Seminars </vt:lpstr>
      <vt:lpstr>Ad-hoc Seminars</vt:lpstr>
      <vt:lpstr>Acknowledgements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Sarkar, Titli (NIH/NCI) [C]</cp:lastModifiedBy>
  <cp:revision>1</cp:revision>
  <dcterms:modified xsi:type="dcterms:W3CDTF">2022-07-27T13:46:08Z</dcterms:modified>
</cp:coreProperties>
</file>